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9" r:id="rId5"/>
    <p:sldId id="261" r:id="rId6"/>
    <p:sldId id="262" r:id="rId7"/>
    <p:sldId id="260" r:id="rId8"/>
    <p:sldId id="282" r:id="rId9"/>
    <p:sldId id="272" r:id="rId10"/>
    <p:sldId id="273" r:id="rId11"/>
    <p:sldId id="274" r:id="rId12"/>
    <p:sldId id="275" r:id="rId13"/>
    <p:sldId id="276"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4E17E-4B5D-4FFF-BC3B-A5586F32E9C3}" v="1" dt="2019-10-27T23:53:58.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660"/>
  </p:normalViewPr>
  <p:slideViewPr>
    <p:cSldViewPr snapToGrid="0">
      <p:cViewPr varScale="1">
        <p:scale>
          <a:sx n="53" d="100"/>
          <a:sy n="53" d="100"/>
        </p:scale>
        <p:origin x="90" y="1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Gardner" userId="3da6aab467708cb2" providerId="LiveId" clId="{0AC4E17E-4B5D-4FFF-BC3B-A5586F32E9C3}"/>
    <pc:docChg chg="modSld">
      <pc:chgData name="Joshua Gardner" userId="3da6aab467708cb2" providerId="LiveId" clId="{0AC4E17E-4B5D-4FFF-BC3B-A5586F32E9C3}" dt="2019-10-27T23:58:07.842" v="4" actId="20577"/>
      <pc:docMkLst>
        <pc:docMk/>
      </pc:docMkLst>
      <pc:sldChg chg="modSp">
        <pc:chgData name="Joshua Gardner" userId="3da6aab467708cb2" providerId="LiveId" clId="{0AC4E17E-4B5D-4FFF-BC3B-A5586F32E9C3}" dt="2019-10-27T23:58:07.842" v="4" actId="20577"/>
        <pc:sldMkLst>
          <pc:docMk/>
          <pc:sldMk cId="3808453048" sldId="256"/>
        </pc:sldMkLst>
        <pc:spChg chg="mod">
          <ac:chgData name="Joshua Gardner" userId="3da6aab467708cb2" providerId="LiveId" clId="{0AC4E17E-4B5D-4FFF-BC3B-A5586F32E9C3}" dt="2019-10-27T23:58:07.842" v="4" actId="20577"/>
          <ac:spMkLst>
            <pc:docMk/>
            <pc:sldMk cId="3808453048" sldId="256"/>
            <ac:spMk id="2" creationId="{8356100B-B998-44DD-901B-5E4572CBF97E}"/>
          </ac:spMkLst>
        </pc:spChg>
      </pc:sldChg>
    </pc:docChg>
  </pc:docChgLst>
  <pc:docChgLst>
    <pc:chgData name="Joshua Gardner" userId="3da6aab467708cb2" providerId="LiveId" clId="{D8048C45-2E8B-4E91-8994-881E747BA083}"/>
    <pc:docChg chg="addSld delSld modSld">
      <pc:chgData name="Joshua Gardner" userId="3da6aab467708cb2" providerId="LiveId" clId="{D8048C45-2E8B-4E91-8994-881E747BA083}" dt="2019-10-27T23:55:47.916" v="20" actId="2696"/>
      <pc:docMkLst>
        <pc:docMk/>
      </pc:docMkLst>
      <pc:sldChg chg="modSp">
        <pc:chgData name="Joshua Gardner" userId="3da6aab467708cb2" providerId="LiveId" clId="{D8048C45-2E8B-4E91-8994-881E747BA083}" dt="2019-10-27T23:55:00.417" v="10" actId="20577"/>
        <pc:sldMkLst>
          <pc:docMk/>
          <pc:sldMk cId="3808453048" sldId="256"/>
        </pc:sldMkLst>
        <pc:spChg chg="mod">
          <ac:chgData name="Joshua Gardner" userId="3da6aab467708cb2" providerId="LiveId" clId="{D8048C45-2E8B-4E91-8994-881E747BA083}" dt="2019-10-27T23:55:00.417" v="10" actId="20577"/>
          <ac:spMkLst>
            <pc:docMk/>
            <pc:sldMk cId="3808453048" sldId="256"/>
            <ac:spMk id="2" creationId="{8356100B-B998-44DD-901B-5E4572CBF97E}"/>
          </ac:spMkLst>
        </pc:spChg>
      </pc:sldChg>
      <pc:sldChg chg="del">
        <pc:chgData name="Joshua Gardner" userId="3da6aab467708cb2" providerId="LiveId" clId="{D8048C45-2E8B-4E91-8994-881E747BA083}" dt="2019-10-27T23:55:47.916" v="20" actId="2696"/>
        <pc:sldMkLst>
          <pc:docMk/>
          <pc:sldMk cId="1652824179" sldId="265"/>
        </pc:sldMkLst>
      </pc:sldChg>
      <pc:sldChg chg="del">
        <pc:chgData name="Joshua Gardner" userId="3da6aab467708cb2" providerId="LiveId" clId="{D8048C45-2E8B-4E91-8994-881E747BA083}" dt="2019-10-27T23:55:47.873" v="19" actId="2696"/>
        <pc:sldMkLst>
          <pc:docMk/>
          <pc:sldMk cId="2717089879" sldId="266"/>
        </pc:sldMkLst>
      </pc:sldChg>
      <pc:sldChg chg="del">
        <pc:chgData name="Joshua Gardner" userId="3da6aab467708cb2" providerId="LiveId" clId="{D8048C45-2E8B-4E91-8994-881E747BA083}" dt="2019-10-27T23:55:16.264" v="11" actId="2696"/>
        <pc:sldMkLst>
          <pc:docMk/>
          <pc:sldMk cId="3216241869" sldId="267"/>
        </pc:sldMkLst>
      </pc:sldChg>
      <pc:sldChg chg="del">
        <pc:chgData name="Joshua Gardner" userId="3da6aab467708cb2" providerId="LiveId" clId="{D8048C45-2E8B-4E91-8994-881E747BA083}" dt="2019-10-27T23:55:16.289" v="12" actId="2696"/>
        <pc:sldMkLst>
          <pc:docMk/>
          <pc:sldMk cId="47922791" sldId="268"/>
        </pc:sldMkLst>
      </pc:sldChg>
      <pc:sldChg chg="del">
        <pc:chgData name="Joshua Gardner" userId="3da6aab467708cb2" providerId="LiveId" clId="{D8048C45-2E8B-4E91-8994-881E747BA083}" dt="2019-10-27T23:55:16.452" v="16" actId="2696"/>
        <pc:sldMkLst>
          <pc:docMk/>
          <pc:sldMk cId="1124997565" sldId="270"/>
        </pc:sldMkLst>
      </pc:sldChg>
      <pc:sldChg chg="del">
        <pc:chgData name="Joshua Gardner" userId="3da6aab467708cb2" providerId="LiveId" clId="{D8048C45-2E8B-4E91-8994-881E747BA083}" dt="2019-10-27T23:55:16.484" v="17" actId="2696"/>
        <pc:sldMkLst>
          <pc:docMk/>
          <pc:sldMk cId="3066499722" sldId="271"/>
        </pc:sldMkLst>
      </pc:sldChg>
      <pc:sldChg chg="del">
        <pc:chgData name="Joshua Gardner" userId="3da6aab467708cb2" providerId="LiveId" clId="{D8048C45-2E8B-4E91-8994-881E747BA083}" dt="2019-10-27T23:55:16.316" v="13" actId="2696"/>
        <pc:sldMkLst>
          <pc:docMk/>
          <pc:sldMk cId="1641179900" sldId="278"/>
        </pc:sldMkLst>
      </pc:sldChg>
      <pc:sldChg chg="del">
        <pc:chgData name="Joshua Gardner" userId="3da6aab467708cb2" providerId="LiveId" clId="{D8048C45-2E8B-4E91-8994-881E747BA083}" dt="2019-10-27T23:55:16.371" v="14" actId="2696"/>
        <pc:sldMkLst>
          <pc:docMk/>
          <pc:sldMk cId="2053378061" sldId="279"/>
        </pc:sldMkLst>
      </pc:sldChg>
      <pc:sldChg chg="del">
        <pc:chgData name="Joshua Gardner" userId="3da6aab467708cb2" providerId="LiveId" clId="{D8048C45-2E8B-4E91-8994-881E747BA083}" dt="2019-10-27T23:55:16.398" v="15" actId="2696"/>
        <pc:sldMkLst>
          <pc:docMk/>
          <pc:sldMk cId="2389959029" sldId="280"/>
        </pc:sldMkLst>
      </pc:sldChg>
      <pc:sldChg chg="del">
        <pc:chgData name="Joshua Gardner" userId="3da6aab467708cb2" providerId="LiveId" clId="{D8048C45-2E8B-4E91-8994-881E747BA083}" dt="2019-10-27T23:55:47.824" v="18" actId="2696"/>
        <pc:sldMkLst>
          <pc:docMk/>
          <pc:sldMk cId="1308079376" sldId="283"/>
        </pc:sldMkLst>
      </pc:sldChg>
      <pc:sldChg chg="add del">
        <pc:chgData name="Joshua Gardner" userId="3da6aab467708cb2" providerId="LiveId" clId="{D8048C45-2E8B-4E91-8994-881E747BA083}" dt="2019-10-27T23:54:34.746" v="1" actId="2696"/>
        <pc:sldMkLst>
          <pc:docMk/>
          <pc:sldMk cId="458919766" sldId="28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94A6E845-EF4A-4CA2-9A43-2B7FEEAB5568}"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2393500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21561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94A6E845-EF4A-4CA2-9A43-2B7FEEAB5568}"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04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2533745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A4AEDA0D-527A-487E-A916-F1BB9F6BE11C}" type="datetimeFigureOut">
              <a:rPr lang="en-US" smtClean="0"/>
              <a:t>10/27/2019</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94A6E845-EF4A-4CA2-9A43-2B7FEEAB5568}"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067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72061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AEDA0D-527A-487E-A916-F1BB9F6BE11C}" type="datetimeFigureOut">
              <a:rPr lang="en-US" smtClean="0"/>
              <a:t>10/27/2019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71246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AEDA0D-527A-487E-A916-F1BB9F6BE11C}" type="datetimeFigureOut">
              <a:rPr lang="en-US" smtClean="0"/>
              <a:t>10/27/2019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33778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A4AEDA0D-527A-487E-A916-F1BB9F6BE11C}" type="datetimeFigureOut">
              <a:rPr lang="en-US" smtClean="0"/>
              <a:t>10/27/2019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A6E845-EF4A-4CA2-9A43-2B7FEEAB5568}" type="slidenum">
              <a:rPr lang="en-US" smtClean="0"/>
              <a:t>‹#›</a:t>
            </a:fld>
            <a:endParaRPr lang="en-US"/>
          </a:p>
        </p:txBody>
      </p:sp>
    </p:spTree>
    <p:extLst>
      <p:ext uri="{BB962C8B-B14F-4D97-AF65-F5344CB8AC3E}">
        <p14:creationId xmlns:p14="http://schemas.microsoft.com/office/powerpoint/2010/main" val="96570231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94A6E845-EF4A-4CA2-9A43-2B7FEEAB5568}" type="slidenum">
              <a:rPr lang="en-US" smtClean="0"/>
              <a:t>‹#›</a:t>
            </a:fld>
            <a:endParaRPr lang="en-US"/>
          </a:p>
        </p:txBody>
      </p:sp>
    </p:spTree>
    <p:extLst>
      <p:ext uri="{BB962C8B-B14F-4D97-AF65-F5344CB8AC3E}">
        <p14:creationId xmlns:p14="http://schemas.microsoft.com/office/powerpoint/2010/main" val="3737644723"/>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A4AEDA0D-527A-487E-A916-F1BB9F6BE11C}" type="datetimeFigureOut">
              <a:rPr lang="en-US" smtClean="0"/>
              <a:t>10/27/2019</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94A6E845-EF4A-4CA2-9A43-2B7FEEAB5568}" type="slidenum">
              <a:rPr lang="en-US" smtClean="0"/>
              <a:t>‹#›</a:t>
            </a:fld>
            <a:endParaRPr lang="en-US"/>
          </a:p>
        </p:txBody>
      </p:sp>
    </p:spTree>
    <p:extLst>
      <p:ext uri="{BB962C8B-B14F-4D97-AF65-F5344CB8AC3E}">
        <p14:creationId xmlns:p14="http://schemas.microsoft.com/office/powerpoint/2010/main" val="6043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4AEDA0D-527A-487E-A916-F1BB9F6BE11C}" type="datetimeFigureOut">
              <a:rPr lang="en-US" smtClean="0"/>
              <a:t>10/27/2019</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94A6E845-EF4A-4CA2-9A43-2B7FEEAB5568}"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2775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dc.gov/flu/season/flu-season-2019-2020.htm"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dc.gov/h1n1flu/vaccination/general.htm"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dc.gov/flu/about/viruses/types.htm"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usatoday.com/story/news/health/2019/02/25/flu-season-2019-severe-strain-rise-what-you-should-know/2978595002/"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cdc.gov/globalhealth/inthenews.htm" TargetMode="External"/><Relationship Id="rId5" Type="http://schemas.openxmlformats.org/officeDocument/2006/relationships/hyperlink" Target="https://video.foxnews.com/v/5984425255001/#sp=show-clips" TargetMode="External"/><Relationship Id="rId4" Type="http://schemas.openxmlformats.org/officeDocument/2006/relationships/hyperlink" Target="https://www.usnews.com/news/healthiest-communities/articles/2019-08-26/measles-cases-rise-to-1215-amid-disneyland-warning"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www.bcm.edu/departments/molecular-virology-and-microbiology/emerging-infections-and-biodefense/introduction-to-infectious-disease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immunize.org/catg.d/p4212.pdf"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dc.gov/measles/about/history.html"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420AC1-9DFB-4806-AB5E-CFD3432E3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9">
            <a:extLst>
              <a:ext uri="{FF2B5EF4-FFF2-40B4-BE49-F238E27FC236}">
                <a16:creationId xmlns:a16="http://schemas.microsoft.com/office/drawing/2014/main" id="{999FD464-BBF4-4AF0-BF01-7F8848124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6" name="Freeform 5">
              <a:extLst>
                <a:ext uri="{FF2B5EF4-FFF2-40B4-BE49-F238E27FC236}">
                  <a16:creationId xmlns:a16="http://schemas.microsoft.com/office/drawing/2014/main" id="{94580DAE-FA9C-4749-B517-14F9562435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595959"/>
            </a:solidFill>
            <a:ln>
              <a:noFill/>
            </a:ln>
          </p:spPr>
        </p:sp>
        <p:sp>
          <p:nvSpPr>
            <p:cNvPr id="19" name="Freeform 9">
              <a:extLst>
                <a:ext uri="{FF2B5EF4-FFF2-40B4-BE49-F238E27FC236}">
                  <a16:creationId xmlns:a16="http://schemas.microsoft.com/office/drawing/2014/main" id="{97D6EE69-4BE4-42B7-A74A-C6000998E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595959"/>
            </a:solidFill>
            <a:ln>
              <a:noFill/>
            </a:ln>
          </p:spPr>
        </p:sp>
        <p:sp>
          <p:nvSpPr>
            <p:cNvPr id="13" name="Freeform 13">
              <a:extLst>
                <a:ext uri="{FF2B5EF4-FFF2-40B4-BE49-F238E27FC236}">
                  <a16:creationId xmlns:a16="http://schemas.microsoft.com/office/drawing/2014/main" id="{93EB3562-7FD7-4D4E-B600-10C5DBC59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404040"/>
            </a:solidFill>
            <a:ln>
              <a:noFill/>
            </a:ln>
          </p:spPr>
        </p:sp>
      </p:grpSp>
      <p:grpSp>
        <p:nvGrpSpPr>
          <p:cNvPr id="15" name="Group 14">
            <a:extLst>
              <a:ext uri="{FF2B5EF4-FFF2-40B4-BE49-F238E27FC236}">
                <a16:creationId xmlns:a16="http://schemas.microsoft.com/office/drawing/2014/main" id="{FA706FD7-DEAC-454E-965A-C6FA0FFE7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useBgFill="1">
          <p:nvSpPr>
            <p:cNvPr id="16" name="Freeform 206">
              <a:extLst>
                <a:ext uri="{FF2B5EF4-FFF2-40B4-BE49-F238E27FC236}">
                  <a16:creationId xmlns:a16="http://schemas.microsoft.com/office/drawing/2014/main" id="{A9C1E16A-6AAD-44F4-BC00-B4513B9D5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ln w="0">
              <a:noFill/>
              <a:prstDash val="solid"/>
              <a:round/>
              <a:headEnd/>
              <a:tailEnd/>
            </a:ln>
          </p:spPr>
        </p:sp>
        <p:sp>
          <p:nvSpPr>
            <p:cNvPr id="17" name="Freeform 211">
              <a:extLst>
                <a:ext uri="{FF2B5EF4-FFF2-40B4-BE49-F238E27FC236}">
                  <a16:creationId xmlns:a16="http://schemas.microsoft.com/office/drawing/2014/main" id="{ECB4496E-5053-4619-B4D5-177A79FBF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700"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tx2"/>
            </a:solidFill>
            <a:ln w="0">
              <a:noFill/>
              <a:prstDash val="solid"/>
              <a:round/>
              <a:headEnd/>
              <a:tailEnd/>
            </a:ln>
          </p:spPr>
        </p:sp>
        <p:cxnSp>
          <p:nvCxnSpPr>
            <p:cNvPr id="18" name="Straight Connector 17">
              <a:extLst>
                <a:ext uri="{FF2B5EF4-FFF2-40B4-BE49-F238E27FC236}">
                  <a16:creationId xmlns:a16="http://schemas.microsoft.com/office/drawing/2014/main" id="{11869781-F8AB-4B93-84F5-24FAC1250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56100B-B998-44DD-901B-5E4572CBF97E}"/>
              </a:ext>
            </a:extLst>
          </p:cNvPr>
          <p:cNvSpPr>
            <a:spLocks noGrp="1"/>
          </p:cNvSpPr>
          <p:nvPr>
            <p:ph type="ctrTitle"/>
          </p:nvPr>
        </p:nvSpPr>
        <p:spPr>
          <a:xfrm>
            <a:off x="7920752" y="1023867"/>
            <a:ext cx="3793678" cy="3349641"/>
          </a:xfrm>
        </p:spPr>
        <p:txBody>
          <a:bodyPr>
            <a:normAutofit/>
          </a:bodyPr>
          <a:lstStyle/>
          <a:p>
            <a:r>
              <a:rPr lang="en-US" dirty="0">
                <a:solidFill>
                  <a:schemeClr val="accent6">
                    <a:lumMod val="75000"/>
                  </a:schemeClr>
                </a:solidFill>
              </a:rPr>
              <a:t>Predicting Diseases</a:t>
            </a:r>
            <a:br>
              <a:rPr lang="en-US" dirty="0">
                <a:solidFill>
                  <a:schemeClr val="accent6">
                    <a:lumMod val="75000"/>
                  </a:schemeClr>
                </a:solidFill>
              </a:rPr>
            </a:br>
            <a:r>
              <a:rPr lang="en-US" dirty="0">
                <a:solidFill>
                  <a:schemeClr val="accent6">
                    <a:lumMod val="75000"/>
                  </a:schemeClr>
                </a:solidFill>
              </a:rPr>
              <a:t>(Part 1 of 2)</a:t>
            </a:r>
          </a:p>
        </p:txBody>
      </p:sp>
      <p:sp>
        <p:nvSpPr>
          <p:cNvPr id="3" name="Subtitle 2">
            <a:extLst>
              <a:ext uri="{FF2B5EF4-FFF2-40B4-BE49-F238E27FC236}">
                <a16:creationId xmlns:a16="http://schemas.microsoft.com/office/drawing/2014/main" id="{91D1D508-1633-4348-A0F1-D98D9CBC8829}"/>
              </a:ext>
            </a:extLst>
          </p:cNvPr>
          <p:cNvSpPr>
            <a:spLocks noGrp="1"/>
          </p:cNvSpPr>
          <p:nvPr>
            <p:ph type="subTitle" idx="1"/>
          </p:nvPr>
        </p:nvSpPr>
        <p:spPr>
          <a:xfrm>
            <a:off x="7920752" y="4945377"/>
            <a:ext cx="3793678" cy="1037760"/>
          </a:xfrm>
        </p:spPr>
        <p:txBody>
          <a:bodyPr>
            <a:normAutofit/>
          </a:bodyPr>
          <a:lstStyle/>
          <a:p>
            <a:r>
              <a:rPr lang="en-US" dirty="0">
                <a:solidFill>
                  <a:schemeClr val="accent6">
                    <a:lumMod val="40000"/>
                    <a:lumOff val="60000"/>
                  </a:schemeClr>
                </a:solidFill>
              </a:rPr>
              <a:t>Josh Gardner</a:t>
            </a:r>
          </a:p>
          <a:p>
            <a:r>
              <a:rPr lang="en-US" dirty="0">
                <a:solidFill>
                  <a:schemeClr val="accent6">
                    <a:lumMod val="40000"/>
                    <a:lumOff val="60000"/>
                  </a:schemeClr>
                </a:solidFill>
              </a:rPr>
              <a:t>DSC 680 Applied Data Science</a:t>
            </a:r>
          </a:p>
        </p:txBody>
      </p:sp>
      <p:pic>
        <p:nvPicPr>
          <p:cNvPr id="4" name="Slide 1">
            <a:hlinkClick r:id="" action="ppaction://media"/>
            <a:extLst>
              <a:ext uri="{FF2B5EF4-FFF2-40B4-BE49-F238E27FC236}">
                <a16:creationId xmlns:a16="http://schemas.microsoft.com/office/drawing/2014/main" id="{3706CA73-E841-446C-8906-3BF492C011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6262688"/>
            <a:ext cx="609600" cy="609600"/>
          </a:xfrm>
          <a:prstGeom prst="rect">
            <a:avLst/>
          </a:prstGeom>
        </p:spPr>
      </p:pic>
    </p:spTree>
    <p:extLst>
      <p:ext uri="{BB962C8B-B14F-4D97-AF65-F5344CB8AC3E}">
        <p14:creationId xmlns:p14="http://schemas.microsoft.com/office/powerpoint/2010/main" val="3808453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9">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4"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6" name="Rectangle 25">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D9BD79A-A009-4A10-AFE5-6ADB222F2DE3}"/>
              </a:ext>
            </a:extLst>
          </p:cNvPr>
          <p:cNvPicPr>
            <a:picLocks noChangeAspect="1"/>
          </p:cNvPicPr>
          <p:nvPr/>
        </p:nvPicPr>
        <p:blipFill>
          <a:blip r:embed="rId5"/>
          <a:stretch>
            <a:fillRect/>
          </a:stretch>
        </p:blipFill>
        <p:spPr>
          <a:xfrm>
            <a:off x="5259186" y="687565"/>
            <a:ext cx="3716717" cy="2750371"/>
          </a:xfrm>
          <a:prstGeom prst="rect">
            <a:avLst/>
          </a:prstGeom>
        </p:spPr>
      </p:pic>
      <p:pic>
        <p:nvPicPr>
          <p:cNvPr id="4" name="Picture 3">
            <a:extLst>
              <a:ext uri="{FF2B5EF4-FFF2-40B4-BE49-F238E27FC236}">
                <a16:creationId xmlns:a16="http://schemas.microsoft.com/office/drawing/2014/main" id="{78131509-2370-46AC-BAF8-2232E8402DD4}"/>
              </a:ext>
            </a:extLst>
          </p:cNvPr>
          <p:cNvPicPr>
            <a:picLocks noChangeAspect="1"/>
          </p:cNvPicPr>
          <p:nvPr/>
        </p:nvPicPr>
        <p:blipFill>
          <a:blip r:embed="rId6"/>
          <a:stretch>
            <a:fillRect/>
          </a:stretch>
        </p:blipFill>
        <p:spPr>
          <a:xfrm>
            <a:off x="7510164" y="3418709"/>
            <a:ext cx="3917049" cy="2751726"/>
          </a:xfrm>
          <a:prstGeom prst="rect">
            <a:avLst/>
          </a:prstGeom>
        </p:spPr>
      </p:pic>
      <p:sp>
        <p:nvSpPr>
          <p:cNvPr id="32"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45BC09-9813-4DAE-AE7E-B870F59FEC1E}"/>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a:t>
            </a:r>
            <a:r>
              <a:rPr lang="en-US" sz="3900" dirty="0" err="1">
                <a:solidFill>
                  <a:schemeClr val="accent6">
                    <a:lumMod val="75000"/>
                  </a:schemeClr>
                </a:solidFill>
              </a:rPr>
              <a:t>h3n2</a:t>
            </a:r>
            <a:r>
              <a:rPr lang="en-US" sz="3900" dirty="0">
                <a:solidFill>
                  <a:schemeClr val="accent6">
                    <a:lumMod val="75000"/>
                  </a:schemeClr>
                </a:solidFill>
              </a:rPr>
              <a:t> Flu</a:t>
            </a:r>
          </a:p>
        </p:txBody>
      </p:sp>
      <p:sp>
        <p:nvSpPr>
          <p:cNvPr id="3" name="Content Placeholder 2">
            <a:extLst>
              <a:ext uri="{FF2B5EF4-FFF2-40B4-BE49-F238E27FC236}">
                <a16:creationId xmlns:a16="http://schemas.microsoft.com/office/drawing/2014/main" id="{D92A551B-29C3-4B3C-9857-8EC8743BEAAD}"/>
              </a:ext>
            </a:extLst>
          </p:cNvPr>
          <p:cNvSpPr>
            <a:spLocks noGrp="1"/>
          </p:cNvSpPr>
          <p:nvPr>
            <p:ph idx="1"/>
          </p:nvPr>
        </p:nvSpPr>
        <p:spPr>
          <a:xfrm>
            <a:off x="1068236" y="4635446"/>
            <a:ext cx="3793678" cy="1347691"/>
          </a:xfrm>
        </p:spPr>
        <p:txBody>
          <a:bodyPr vert="horz" lIns="91440" tIns="45720" rIns="91440" bIns="45720" rtlCol="0" anchor="t">
            <a:normAutofit fontScale="70000" lnSpcReduction="20000"/>
          </a:bodyPr>
          <a:lstStyle/>
          <a:p>
            <a:pPr marL="0" indent="0">
              <a:lnSpc>
                <a:spcPct val="130000"/>
              </a:lnSpc>
              <a:buNone/>
            </a:pPr>
            <a:r>
              <a:rPr lang="en-US" dirty="0">
                <a:solidFill>
                  <a:schemeClr val="bg2"/>
                </a:solidFill>
              </a:rPr>
              <a:t>The </a:t>
            </a:r>
            <a:r>
              <a:rPr lang="en-US" dirty="0" err="1">
                <a:solidFill>
                  <a:schemeClr val="bg2"/>
                </a:solidFill>
              </a:rPr>
              <a:t>h3n2</a:t>
            </a:r>
            <a:r>
              <a:rPr lang="en-US" dirty="0">
                <a:solidFill>
                  <a:schemeClr val="bg2"/>
                </a:solidFill>
              </a:rPr>
              <a:t> Vaccine will be included in the 2019-2020 Flu Vaccine.</a:t>
            </a:r>
          </a:p>
          <a:p>
            <a:pPr marL="0" indent="0">
              <a:lnSpc>
                <a:spcPct val="120000"/>
              </a:lnSpc>
              <a:spcBef>
                <a:spcPts val="0"/>
              </a:spcBef>
              <a:buNone/>
            </a:pPr>
            <a:endParaRPr lang="en-US" sz="1300" dirty="0">
              <a:solidFill>
                <a:schemeClr val="bg1">
                  <a:lumMod val="65000"/>
                </a:schemeClr>
              </a:solidFill>
            </a:endParaRPr>
          </a:p>
          <a:p>
            <a:pPr marL="0" indent="0">
              <a:lnSpc>
                <a:spcPct val="120000"/>
              </a:lnSpc>
              <a:spcBef>
                <a:spcPts val="0"/>
              </a:spcBef>
              <a:buNone/>
            </a:pPr>
            <a:r>
              <a:rPr lang="en-US" sz="1300" dirty="0">
                <a:solidFill>
                  <a:schemeClr val="bg1">
                    <a:lumMod val="65000"/>
                  </a:schemeClr>
                </a:solidFill>
              </a:rPr>
              <a:t>Source</a:t>
            </a:r>
          </a:p>
          <a:p>
            <a:pPr marL="0" indent="0">
              <a:lnSpc>
                <a:spcPct val="120000"/>
              </a:lnSpc>
              <a:spcBef>
                <a:spcPts val="0"/>
              </a:spcBef>
              <a:buNone/>
            </a:pPr>
            <a:r>
              <a:rPr lang="en-US" sz="1300" i="1" dirty="0">
                <a:solidFill>
                  <a:schemeClr val="bg1">
                    <a:lumMod val="65000"/>
                  </a:schemeClr>
                </a:solidFill>
              </a:rPr>
              <a:t>Centers for Disease Control and Prevention.</a:t>
            </a:r>
            <a:r>
              <a:rPr lang="en-US" sz="1300" dirty="0">
                <a:solidFill>
                  <a:schemeClr val="bg1">
                    <a:lumMod val="65000"/>
                  </a:schemeClr>
                </a:solidFill>
              </a:rPr>
              <a:t> “Influenza (Flu) Upcoming 2019-2020 Flu Season.” Retrieved 19 Sep. 20190 from </a:t>
            </a:r>
            <a:r>
              <a:rPr lang="en-US" sz="1300" dirty="0">
                <a:solidFill>
                  <a:schemeClr val="bg1">
                    <a:lumMod val="65000"/>
                  </a:schemeClr>
                </a:solidFill>
                <a:hlinkClick r:id="rId7">
                  <a:extLst>
                    <a:ext uri="{A12FA001-AC4F-418D-AE19-62706E023703}">
                      <ahyp:hlinkClr xmlns:ahyp="http://schemas.microsoft.com/office/drawing/2018/hyperlinkcolor" val="tx"/>
                    </a:ext>
                  </a:extLst>
                </a:hlinkClick>
              </a:rPr>
              <a:t>https://www.cdc.gov/flu/season/flu-season-2019-2020.htm</a:t>
            </a:r>
            <a:endParaRPr lang="en-US" sz="1300" i="1" dirty="0">
              <a:solidFill>
                <a:schemeClr val="bg1">
                  <a:lumMod val="65000"/>
                </a:schemeClr>
              </a:solidFill>
            </a:endParaRPr>
          </a:p>
        </p:txBody>
      </p:sp>
      <p:cxnSp>
        <p:nvCxnSpPr>
          <p:cNvPr id="36" name="Straight Connector 35">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Slide 10">
            <a:hlinkClick r:id="" action="ppaction://media"/>
            <a:extLst>
              <a:ext uri="{FF2B5EF4-FFF2-40B4-BE49-F238E27FC236}">
                <a16:creationId xmlns:a16="http://schemas.microsoft.com/office/drawing/2014/main" id="{9BD95D45-32CC-4E65-961D-A4CDF87FF0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4896" y="6226907"/>
            <a:ext cx="609600" cy="609600"/>
          </a:xfrm>
          <a:prstGeom prst="rect">
            <a:avLst/>
          </a:prstGeom>
        </p:spPr>
      </p:pic>
    </p:spTree>
    <p:extLst>
      <p:ext uri="{BB962C8B-B14F-4D97-AF65-F5344CB8AC3E}">
        <p14:creationId xmlns:p14="http://schemas.microsoft.com/office/powerpoint/2010/main" val="19694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2"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6" name="Rectangle 25">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99C2D8C-CF81-4278-844F-A1A35FCF4C17}"/>
              </a:ext>
            </a:extLst>
          </p:cNvPr>
          <p:cNvPicPr>
            <a:picLocks noChangeAspect="1"/>
          </p:cNvPicPr>
          <p:nvPr/>
        </p:nvPicPr>
        <p:blipFill>
          <a:blip r:embed="rId5"/>
          <a:stretch>
            <a:fillRect/>
          </a:stretch>
        </p:blipFill>
        <p:spPr>
          <a:xfrm>
            <a:off x="7596584" y="3420459"/>
            <a:ext cx="4001546" cy="2761065"/>
          </a:xfrm>
          <a:prstGeom prst="rect">
            <a:avLst/>
          </a:prstGeom>
        </p:spPr>
      </p:pic>
      <p:pic>
        <p:nvPicPr>
          <p:cNvPr id="5" name="Picture 4">
            <a:extLst>
              <a:ext uri="{FF2B5EF4-FFF2-40B4-BE49-F238E27FC236}">
                <a16:creationId xmlns:a16="http://schemas.microsoft.com/office/drawing/2014/main" id="{F3BAF431-4327-4220-B72B-7C967FCA5A12}"/>
              </a:ext>
            </a:extLst>
          </p:cNvPr>
          <p:cNvPicPr>
            <a:picLocks noChangeAspect="1"/>
          </p:cNvPicPr>
          <p:nvPr/>
        </p:nvPicPr>
        <p:blipFill>
          <a:blip r:embed="rId6"/>
          <a:stretch>
            <a:fillRect/>
          </a:stretch>
        </p:blipFill>
        <p:spPr>
          <a:xfrm>
            <a:off x="5189998" y="694309"/>
            <a:ext cx="3917112" cy="2702807"/>
          </a:xfrm>
          <a:prstGeom prst="rect">
            <a:avLst/>
          </a:prstGeom>
        </p:spPr>
      </p:pic>
      <p:sp>
        <p:nvSpPr>
          <p:cNvPr id="32"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DAF49-4870-4EDE-958A-318B48359B60}"/>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a:t>
            </a:r>
            <a:r>
              <a:rPr lang="en-US" sz="3900" dirty="0" err="1">
                <a:solidFill>
                  <a:schemeClr val="accent6">
                    <a:lumMod val="75000"/>
                  </a:schemeClr>
                </a:solidFill>
              </a:rPr>
              <a:t>h1n1</a:t>
            </a:r>
            <a:r>
              <a:rPr lang="en-US" sz="3900" dirty="0">
                <a:solidFill>
                  <a:schemeClr val="accent6">
                    <a:lumMod val="75000"/>
                  </a:schemeClr>
                </a:solidFill>
              </a:rPr>
              <a:t> Flu</a:t>
            </a:r>
          </a:p>
        </p:txBody>
      </p:sp>
      <p:sp>
        <p:nvSpPr>
          <p:cNvPr id="3" name="Content Placeholder 2">
            <a:extLst>
              <a:ext uri="{FF2B5EF4-FFF2-40B4-BE49-F238E27FC236}">
                <a16:creationId xmlns:a16="http://schemas.microsoft.com/office/drawing/2014/main" id="{E47944CD-9E5E-4413-81BB-BD52E03BE643}"/>
              </a:ext>
            </a:extLst>
          </p:cNvPr>
          <p:cNvSpPr>
            <a:spLocks noGrp="1"/>
          </p:cNvSpPr>
          <p:nvPr>
            <p:ph idx="1"/>
          </p:nvPr>
        </p:nvSpPr>
        <p:spPr>
          <a:xfrm>
            <a:off x="1068236" y="4635446"/>
            <a:ext cx="3793678" cy="1347691"/>
          </a:xfrm>
        </p:spPr>
        <p:txBody>
          <a:bodyPr vert="horz" lIns="91440" tIns="45720" rIns="91440" bIns="45720" rtlCol="0" anchor="t">
            <a:normAutofit fontScale="70000" lnSpcReduction="20000"/>
          </a:bodyPr>
          <a:lstStyle/>
          <a:p>
            <a:pPr marL="0" indent="0">
              <a:lnSpc>
                <a:spcPct val="130000"/>
              </a:lnSpc>
              <a:buNone/>
            </a:pPr>
            <a:r>
              <a:rPr lang="en-US" dirty="0">
                <a:solidFill>
                  <a:schemeClr val="bg2"/>
                </a:solidFill>
              </a:rPr>
              <a:t>After the 2009-2010 </a:t>
            </a:r>
            <a:r>
              <a:rPr lang="en-US" dirty="0" err="1">
                <a:solidFill>
                  <a:schemeClr val="bg2"/>
                </a:solidFill>
              </a:rPr>
              <a:t>h1n1</a:t>
            </a:r>
            <a:r>
              <a:rPr lang="en-US" dirty="0">
                <a:solidFill>
                  <a:schemeClr val="bg2"/>
                </a:solidFill>
              </a:rPr>
              <a:t> pandemic, </a:t>
            </a:r>
            <a:r>
              <a:rPr lang="en-US" dirty="0" err="1">
                <a:solidFill>
                  <a:schemeClr val="bg2"/>
                </a:solidFill>
              </a:rPr>
              <a:t>h1n1</a:t>
            </a:r>
            <a:r>
              <a:rPr lang="en-US" dirty="0">
                <a:solidFill>
                  <a:schemeClr val="bg2"/>
                </a:solidFill>
              </a:rPr>
              <a:t> has become a regular human flu virus and circulates seasonally worldwide.</a:t>
            </a:r>
          </a:p>
          <a:p>
            <a:pPr marL="0" indent="0">
              <a:lnSpc>
                <a:spcPct val="120000"/>
              </a:lnSpc>
              <a:spcBef>
                <a:spcPts val="0"/>
              </a:spcBef>
              <a:buNone/>
            </a:pPr>
            <a:endParaRPr lang="en-US" sz="1300" dirty="0">
              <a:solidFill>
                <a:schemeClr val="bg1">
                  <a:lumMod val="65000"/>
                </a:schemeClr>
              </a:solidFill>
            </a:endParaRPr>
          </a:p>
          <a:p>
            <a:pPr marL="0" indent="0">
              <a:lnSpc>
                <a:spcPct val="120000"/>
              </a:lnSpc>
              <a:spcBef>
                <a:spcPts val="0"/>
              </a:spcBef>
              <a:buNone/>
            </a:pPr>
            <a:r>
              <a:rPr lang="en-US" sz="1300" dirty="0">
                <a:solidFill>
                  <a:schemeClr val="bg1">
                    <a:lumMod val="65000"/>
                  </a:schemeClr>
                </a:solidFill>
              </a:rPr>
              <a:t>Source</a:t>
            </a:r>
          </a:p>
          <a:p>
            <a:pPr marL="0" indent="0">
              <a:lnSpc>
                <a:spcPct val="120000"/>
              </a:lnSpc>
              <a:spcBef>
                <a:spcPts val="0"/>
              </a:spcBef>
              <a:buNone/>
            </a:pPr>
            <a:r>
              <a:rPr lang="en-US" sz="1300" i="1" dirty="0">
                <a:solidFill>
                  <a:schemeClr val="bg1">
                    <a:lumMod val="65000"/>
                  </a:schemeClr>
                </a:solidFill>
              </a:rPr>
              <a:t>Centers for Disease Control and Protection. </a:t>
            </a:r>
            <a:r>
              <a:rPr lang="en-US" sz="1300" dirty="0">
                <a:solidFill>
                  <a:schemeClr val="bg1">
                    <a:lumMod val="65000"/>
                  </a:schemeClr>
                </a:solidFill>
              </a:rPr>
              <a:t>“H1N1 Flu.” Retrieved 19 Sep. 2019 from </a:t>
            </a:r>
            <a:r>
              <a:rPr lang="en-US" sz="1300" dirty="0">
                <a:solidFill>
                  <a:schemeClr val="bg1">
                    <a:lumMod val="65000"/>
                  </a:schemeClr>
                </a:solidFill>
                <a:hlinkClick r:id="rId7">
                  <a:extLst>
                    <a:ext uri="{A12FA001-AC4F-418D-AE19-62706E023703}">
                      <ahyp:hlinkClr xmlns:ahyp="http://schemas.microsoft.com/office/drawing/2018/hyperlinkcolor" val="tx"/>
                    </a:ext>
                  </a:extLst>
                </a:hlinkClick>
              </a:rPr>
              <a:t>https://www.cdc.gov/h1n1flu/vaccination/general.htm</a:t>
            </a:r>
            <a:endParaRPr lang="en-US" sz="1300" i="1" dirty="0">
              <a:solidFill>
                <a:schemeClr val="bg1">
                  <a:lumMod val="65000"/>
                </a:schemeClr>
              </a:solidFill>
            </a:endParaRPr>
          </a:p>
        </p:txBody>
      </p:sp>
      <p:cxnSp>
        <p:nvCxnSpPr>
          <p:cNvPr id="36" name="Straight Connector 35">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Slide 11">
            <a:hlinkClick r:id="" action="ppaction://media"/>
            <a:extLst>
              <a:ext uri="{FF2B5EF4-FFF2-40B4-BE49-F238E27FC236}">
                <a16:creationId xmlns:a16="http://schemas.microsoft.com/office/drawing/2014/main" id="{FE4ECA4D-95BB-4395-ADC9-52E24E1EE4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91" y="6261365"/>
            <a:ext cx="609600" cy="609600"/>
          </a:xfrm>
          <a:prstGeom prst="rect">
            <a:avLst/>
          </a:prstGeom>
        </p:spPr>
      </p:pic>
    </p:spTree>
    <p:extLst>
      <p:ext uri="{BB962C8B-B14F-4D97-AF65-F5344CB8AC3E}">
        <p14:creationId xmlns:p14="http://schemas.microsoft.com/office/powerpoint/2010/main" val="34939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1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2"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6" name="Rectangle 25">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3AF06D1-4A77-4DE8-A3D7-704C49494F56}"/>
              </a:ext>
            </a:extLst>
          </p:cNvPr>
          <p:cNvPicPr>
            <a:picLocks noChangeAspect="1"/>
          </p:cNvPicPr>
          <p:nvPr/>
        </p:nvPicPr>
        <p:blipFill>
          <a:blip r:embed="rId5"/>
          <a:stretch>
            <a:fillRect/>
          </a:stretch>
        </p:blipFill>
        <p:spPr>
          <a:xfrm>
            <a:off x="5204938" y="693114"/>
            <a:ext cx="3953334" cy="2717916"/>
          </a:xfrm>
          <a:prstGeom prst="rect">
            <a:avLst/>
          </a:prstGeom>
        </p:spPr>
      </p:pic>
      <p:pic>
        <p:nvPicPr>
          <p:cNvPr id="4" name="Picture 3">
            <a:extLst>
              <a:ext uri="{FF2B5EF4-FFF2-40B4-BE49-F238E27FC236}">
                <a16:creationId xmlns:a16="http://schemas.microsoft.com/office/drawing/2014/main" id="{6F29E157-D167-42D7-9A20-C36308169E69}"/>
              </a:ext>
            </a:extLst>
          </p:cNvPr>
          <p:cNvPicPr>
            <a:picLocks noChangeAspect="1"/>
          </p:cNvPicPr>
          <p:nvPr/>
        </p:nvPicPr>
        <p:blipFill>
          <a:blip r:embed="rId6"/>
          <a:stretch>
            <a:fillRect/>
          </a:stretch>
        </p:blipFill>
        <p:spPr>
          <a:xfrm>
            <a:off x="7518439" y="3429000"/>
            <a:ext cx="4014966" cy="2720138"/>
          </a:xfrm>
          <a:prstGeom prst="rect">
            <a:avLst/>
          </a:prstGeom>
        </p:spPr>
      </p:pic>
      <p:sp>
        <p:nvSpPr>
          <p:cNvPr id="32"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693EC-9FFA-4636-896B-192E4621A7B8}"/>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a:t>
            </a:r>
            <a:r>
              <a:rPr lang="en-US" sz="3900" dirty="0" err="1">
                <a:solidFill>
                  <a:schemeClr val="accent6">
                    <a:lumMod val="75000"/>
                  </a:schemeClr>
                </a:solidFill>
              </a:rPr>
              <a:t>h1</a:t>
            </a:r>
            <a:r>
              <a:rPr lang="en-US" sz="3900" dirty="0">
                <a:solidFill>
                  <a:schemeClr val="accent6">
                    <a:lumMod val="75000"/>
                  </a:schemeClr>
                </a:solidFill>
              </a:rPr>
              <a:t> Flu</a:t>
            </a:r>
          </a:p>
        </p:txBody>
      </p:sp>
      <p:sp>
        <p:nvSpPr>
          <p:cNvPr id="3" name="Content Placeholder 2">
            <a:extLst>
              <a:ext uri="{FF2B5EF4-FFF2-40B4-BE49-F238E27FC236}">
                <a16:creationId xmlns:a16="http://schemas.microsoft.com/office/drawing/2014/main" id="{44DAC6B4-3C7B-42AC-A358-B19EA1A737AE}"/>
              </a:ext>
            </a:extLst>
          </p:cNvPr>
          <p:cNvSpPr>
            <a:spLocks noGrp="1"/>
          </p:cNvSpPr>
          <p:nvPr>
            <p:ph idx="1"/>
          </p:nvPr>
        </p:nvSpPr>
        <p:spPr>
          <a:xfrm>
            <a:off x="1068236" y="4635446"/>
            <a:ext cx="3793678" cy="1347691"/>
          </a:xfrm>
        </p:spPr>
        <p:txBody>
          <a:bodyPr vert="horz" lIns="91440" tIns="45720" rIns="91440" bIns="45720" rtlCol="0" anchor="t">
            <a:normAutofit fontScale="77500" lnSpcReduction="20000"/>
          </a:bodyPr>
          <a:lstStyle/>
          <a:p>
            <a:pPr marL="0" indent="0">
              <a:lnSpc>
                <a:spcPct val="130000"/>
              </a:lnSpc>
              <a:buNone/>
            </a:pPr>
            <a:r>
              <a:rPr lang="en-US" dirty="0">
                <a:solidFill>
                  <a:schemeClr val="bg2"/>
                </a:solidFill>
              </a:rPr>
              <a:t>The </a:t>
            </a:r>
            <a:r>
              <a:rPr lang="en-US" dirty="0" err="1">
                <a:solidFill>
                  <a:schemeClr val="bg2"/>
                </a:solidFill>
              </a:rPr>
              <a:t>h1</a:t>
            </a:r>
            <a:r>
              <a:rPr lang="en-US" dirty="0">
                <a:solidFill>
                  <a:schemeClr val="bg2"/>
                </a:solidFill>
              </a:rPr>
              <a:t> Flu has been replaced by the </a:t>
            </a:r>
            <a:r>
              <a:rPr lang="en-US" dirty="0" err="1">
                <a:solidFill>
                  <a:schemeClr val="bg2"/>
                </a:solidFill>
              </a:rPr>
              <a:t>h1n1</a:t>
            </a:r>
            <a:r>
              <a:rPr lang="en-US" dirty="0">
                <a:solidFill>
                  <a:schemeClr val="bg2"/>
                </a:solidFill>
              </a:rPr>
              <a:t> Flu after the 2009-2010 </a:t>
            </a:r>
            <a:r>
              <a:rPr lang="en-US" dirty="0" err="1">
                <a:solidFill>
                  <a:schemeClr val="bg2"/>
                </a:solidFill>
              </a:rPr>
              <a:t>h1n1</a:t>
            </a:r>
            <a:r>
              <a:rPr lang="en-US" dirty="0">
                <a:solidFill>
                  <a:schemeClr val="bg2"/>
                </a:solidFill>
              </a:rPr>
              <a:t> Flu epidemic.</a:t>
            </a:r>
          </a:p>
          <a:p>
            <a:pPr marL="0" indent="0">
              <a:lnSpc>
                <a:spcPct val="120000"/>
              </a:lnSpc>
              <a:spcBef>
                <a:spcPts val="0"/>
              </a:spcBef>
              <a:buNone/>
            </a:pPr>
            <a:endParaRPr lang="en-US" sz="1100" dirty="0">
              <a:solidFill>
                <a:schemeClr val="bg1">
                  <a:lumMod val="65000"/>
                </a:schemeClr>
              </a:solidFill>
            </a:endParaRPr>
          </a:p>
          <a:p>
            <a:pPr marL="0" indent="0">
              <a:lnSpc>
                <a:spcPct val="120000"/>
              </a:lnSpc>
              <a:spcBef>
                <a:spcPts val="0"/>
              </a:spcBef>
              <a:buNone/>
            </a:pPr>
            <a:r>
              <a:rPr lang="en-US" sz="1100" dirty="0">
                <a:solidFill>
                  <a:schemeClr val="bg1">
                    <a:lumMod val="65000"/>
                  </a:schemeClr>
                </a:solidFill>
              </a:rPr>
              <a:t>Source</a:t>
            </a:r>
          </a:p>
          <a:p>
            <a:pPr marL="0" indent="0">
              <a:lnSpc>
                <a:spcPct val="120000"/>
              </a:lnSpc>
              <a:spcBef>
                <a:spcPts val="0"/>
              </a:spcBef>
              <a:buNone/>
            </a:pPr>
            <a:r>
              <a:rPr lang="en-US" sz="1100" i="1" dirty="0">
                <a:solidFill>
                  <a:schemeClr val="bg1">
                    <a:lumMod val="65000"/>
                  </a:schemeClr>
                </a:solidFill>
              </a:rPr>
              <a:t>Centers for Disease Control and Prevention.</a:t>
            </a:r>
            <a:r>
              <a:rPr lang="en-US" sz="1100" dirty="0">
                <a:solidFill>
                  <a:schemeClr val="bg1">
                    <a:lumMod val="65000"/>
                  </a:schemeClr>
                </a:solidFill>
              </a:rPr>
              <a:t> “Influenza (Flu) Types of Influenza Viruses.” Retrieved 19 Sep. 2019 from </a:t>
            </a:r>
            <a:r>
              <a:rPr lang="en-US" sz="1100" dirty="0">
                <a:solidFill>
                  <a:schemeClr val="bg1">
                    <a:lumMod val="65000"/>
                  </a:schemeClr>
                </a:solidFill>
                <a:hlinkClick r:id="rId7">
                  <a:extLst>
                    <a:ext uri="{A12FA001-AC4F-418D-AE19-62706E023703}">
                      <ahyp:hlinkClr xmlns:ahyp="http://schemas.microsoft.com/office/drawing/2018/hyperlinkcolor" val="tx"/>
                    </a:ext>
                  </a:extLst>
                </a:hlinkClick>
              </a:rPr>
              <a:t>https://www.cdc.gov/flu/about/viruses/types.htm</a:t>
            </a:r>
            <a:endParaRPr lang="en-US" sz="1100" i="1" dirty="0">
              <a:solidFill>
                <a:schemeClr val="bg1">
                  <a:lumMod val="65000"/>
                </a:schemeClr>
              </a:solidFill>
            </a:endParaRPr>
          </a:p>
        </p:txBody>
      </p:sp>
      <p:cxnSp>
        <p:nvCxnSpPr>
          <p:cNvPr id="36" name="Straight Connector 35">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Recorded Sound">
            <a:hlinkClick r:id="" action="ppaction://media"/>
            <a:extLst>
              <a:ext uri="{FF2B5EF4-FFF2-40B4-BE49-F238E27FC236}">
                <a16:creationId xmlns:a16="http://schemas.microsoft.com/office/drawing/2014/main" id="{92496204-3244-4F4B-AEBA-B25AEB50D1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91" y="6205538"/>
            <a:ext cx="609600" cy="609600"/>
          </a:xfrm>
          <a:prstGeom prst="rect">
            <a:avLst/>
          </a:prstGeom>
        </p:spPr>
      </p:pic>
    </p:spTree>
    <p:extLst>
      <p:ext uri="{BB962C8B-B14F-4D97-AF65-F5344CB8AC3E}">
        <p14:creationId xmlns:p14="http://schemas.microsoft.com/office/powerpoint/2010/main" val="15473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99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2"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6" name="Rectangle 25">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9A3A7F1-DC9D-4064-BFBD-D4FBA6F96633}"/>
              </a:ext>
            </a:extLst>
          </p:cNvPr>
          <p:cNvPicPr>
            <a:picLocks noChangeAspect="1"/>
          </p:cNvPicPr>
          <p:nvPr/>
        </p:nvPicPr>
        <p:blipFill>
          <a:blip r:embed="rId5"/>
          <a:stretch>
            <a:fillRect/>
          </a:stretch>
        </p:blipFill>
        <p:spPr>
          <a:xfrm>
            <a:off x="7515850" y="3415896"/>
            <a:ext cx="4031995" cy="2771995"/>
          </a:xfrm>
          <a:prstGeom prst="rect">
            <a:avLst/>
          </a:prstGeom>
        </p:spPr>
      </p:pic>
      <p:pic>
        <p:nvPicPr>
          <p:cNvPr id="5" name="Picture 4">
            <a:extLst>
              <a:ext uri="{FF2B5EF4-FFF2-40B4-BE49-F238E27FC236}">
                <a16:creationId xmlns:a16="http://schemas.microsoft.com/office/drawing/2014/main" id="{ADF183DC-D50A-4DE0-85FA-EFAA7206005A}"/>
              </a:ext>
            </a:extLst>
          </p:cNvPr>
          <p:cNvPicPr>
            <a:picLocks noChangeAspect="1"/>
          </p:cNvPicPr>
          <p:nvPr/>
        </p:nvPicPr>
        <p:blipFill>
          <a:blip r:embed="rId6"/>
          <a:stretch>
            <a:fillRect/>
          </a:stretch>
        </p:blipFill>
        <p:spPr>
          <a:xfrm>
            <a:off x="5200945" y="689565"/>
            <a:ext cx="4090905" cy="2710223"/>
          </a:xfrm>
          <a:prstGeom prst="rect">
            <a:avLst/>
          </a:prstGeom>
        </p:spPr>
      </p:pic>
      <p:sp>
        <p:nvSpPr>
          <p:cNvPr id="32"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692E5-6353-4140-BEE0-9EC659976E75}"/>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a:t>
            </a:r>
            <a:r>
              <a:rPr lang="en-US" sz="3900" dirty="0" err="1">
                <a:solidFill>
                  <a:schemeClr val="accent6">
                    <a:lumMod val="75000"/>
                  </a:schemeClr>
                </a:solidFill>
              </a:rPr>
              <a:t>h3</a:t>
            </a:r>
            <a:r>
              <a:rPr lang="en-US" sz="3900" dirty="0">
                <a:solidFill>
                  <a:schemeClr val="accent6">
                    <a:lumMod val="75000"/>
                  </a:schemeClr>
                </a:solidFill>
              </a:rPr>
              <a:t> Flu</a:t>
            </a:r>
          </a:p>
        </p:txBody>
      </p:sp>
      <p:sp>
        <p:nvSpPr>
          <p:cNvPr id="3" name="Content Placeholder 2">
            <a:extLst>
              <a:ext uri="{FF2B5EF4-FFF2-40B4-BE49-F238E27FC236}">
                <a16:creationId xmlns:a16="http://schemas.microsoft.com/office/drawing/2014/main" id="{CB22C9EA-E1AE-4D61-8F7C-B9050A0B44FA}"/>
              </a:ext>
            </a:extLst>
          </p:cNvPr>
          <p:cNvSpPr>
            <a:spLocks noGrp="1"/>
          </p:cNvSpPr>
          <p:nvPr>
            <p:ph idx="1"/>
          </p:nvPr>
        </p:nvSpPr>
        <p:spPr>
          <a:xfrm>
            <a:off x="1068236" y="4629095"/>
            <a:ext cx="3793678" cy="1354042"/>
          </a:xfrm>
        </p:spPr>
        <p:txBody>
          <a:bodyPr vert="horz" lIns="91440" tIns="45720" rIns="91440" bIns="45720" rtlCol="0" anchor="t">
            <a:normAutofit fontScale="62500" lnSpcReduction="20000"/>
          </a:bodyPr>
          <a:lstStyle/>
          <a:p>
            <a:pPr marL="0" indent="0">
              <a:lnSpc>
                <a:spcPct val="130000"/>
              </a:lnSpc>
              <a:buNone/>
            </a:pPr>
            <a:r>
              <a:rPr lang="en-US" sz="2200" dirty="0">
                <a:solidFill>
                  <a:schemeClr val="bg2"/>
                </a:solidFill>
              </a:rPr>
              <a:t>The </a:t>
            </a:r>
            <a:r>
              <a:rPr lang="en-US" sz="2200" dirty="0" err="1">
                <a:solidFill>
                  <a:schemeClr val="bg2"/>
                </a:solidFill>
              </a:rPr>
              <a:t>h3</a:t>
            </a:r>
            <a:r>
              <a:rPr lang="en-US" sz="2200" dirty="0">
                <a:solidFill>
                  <a:schemeClr val="bg2"/>
                </a:solidFill>
              </a:rPr>
              <a:t> Flu is considered to be more severe than </a:t>
            </a:r>
            <a:r>
              <a:rPr lang="en-US" sz="2200" dirty="0" err="1">
                <a:solidFill>
                  <a:schemeClr val="bg2"/>
                </a:solidFill>
              </a:rPr>
              <a:t>h1n1</a:t>
            </a:r>
            <a:r>
              <a:rPr lang="en-US" sz="2200" dirty="0">
                <a:solidFill>
                  <a:schemeClr val="bg2"/>
                </a:solidFill>
              </a:rPr>
              <a:t> Flu.</a:t>
            </a:r>
          </a:p>
          <a:p>
            <a:pPr marL="0" indent="0">
              <a:lnSpc>
                <a:spcPct val="120000"/>
              </a:lnSpc>
              <a:spcBef>
                <a:spcPts val="0"/>
              </a:spcBef>
              <a:buNone/>
            </a:pPr>
            <a:endParaRPr lang="en-US" sz="1500" dirty="0">
              <a:solidFill>
                <a:schemeClr val="bg2"/>
              </a:solidFill>
            </a:endParaRPr>
          </a:p>
          <a:p>
            <a:pPr marL="0" indent="0">
              <a:lnSpc>
                <a:spcPct val="120000"/>
              </a:lnSpc>
              <a:spcBef>
                <a:spcPts val="0"/>
              </a:spcBef>
              <a:buNone/>
            </a:pPr>
            <a:r>
              <a:rPr lang="en-US" sz="1100" dirty="0">
                <a:solidFill>
                  <a:schemeClr val="bg1">
                    <a:lumMod val="65000"/>
                  </a:schemeClr>
                </a:solidFill>
              </a:rPr>
              <a:t>Source</a:t>
            </a:r>
          </a:p>
          <a:p>
            <a:pPr marL="0" indent="0">
              <a:lnSpc>
                <a:spcPct val="120000"/>
              </a:lnSpc>
              <a:spcBef>
                <a:spcPts val="0"/>
              </a:spcBef>
              <a:buNone/>
            </a:pPr>
            <a:r>
              <a:rPr lang="en-US" sz="1100" dirty="0">
                <a:solidFill>
                  <a:schemeClr val="bg1">
                    <a:lumMod val="65000"/>
                  </a:schemeClr>
                </a:solidFill>
              </a:rPr>
              <a:t>May, A. (25 Feb. 2019) </a:t>
            </a:r>
            <a:r>
              <a:rPr lang="en-US" sz="1100" i="1" dirty="0">
                <a:solidFill>
                  <a:schemeClr val="bg1">
                    <a:lumMod val="65000"/>
                  </a:schemeClr>
                </a:solidFill>
              </a:rPr>
              <a:t>USA Today.</a:t>
            </a:r>
            <a:r>
              <a:rPr lang="en-US" sz="1100" dirty="0">
                <a:solidFill>
                  <a:schemeClr val="bg1">
                    <a:lumMod val="65000"/>
                  </a:schemeClr>
                </a:solidFill>
              </a:rPr>
              <a:t> “Flu outbreak with second strain could last until May. What you need to know.” Retrieved 19 Sep. 2019 from </a:t>
            </a:r>
            <a:r>
              <a:rPr lang="en-US" sz="1100" dirty="0">
                <a:solidFill>
                  <a:schemeClr val="bg1">
                    <a:lumMod val="65000"/>
                  </a:schemeClr>
                </a:solidFill>
                <a:hlinkClick r:id="rId7">
                  <a:extLst>
                    <a:ext uri="{A12FA001-AC4F-418D-AE19-62706E023703}">
                      <ahyp:hlinkClr xmlns:ahyp="http://schemas.microsoft.com/office/drawing/2018/hyperlinkcolor" val="tx"/>
                    </a:ext>
                  </a:extLst>
                </a:hlinkClick>
              </a:rPr>
              <a:t>https://www.usatoday.com/story/news/health/2019/02/25/flu-season-2019-severe-strain-rise-what-you-should-know/2978595002/</a:t>
            </a:r>
            <a:endParaRPr lang="en-US" sz="1100" dirty="0">
              <a:solidFill>
                <a:schemeClr val="bg1">
                  <a:lumMod val="65000"/>
                </a:schemeClr>
              </a:solidFill>
            </a:endParaRPr>
          </a:p>
        </p:txBody>
      </p:sp>
      <p:cxnSp>
        <p:nvCxnSpPr>
          <p:cNvPr id="36" name="Straight Connector 35">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Slide 13">
            <a:hlinkClick r:id="" action="ppaction://media"/>
            <a:extLst>
              <a:ext uri="{FF2B5EF4-FFF2-40B4-BE49-F238E27FC236}">
                <a16:creationId xmlns:a16="http://schemas.microsoft.com/office/drawing/2014/main" id="{5CF10EBA-C7E5-4EFC-A279-7448EBB81F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5401" y="6194690"/>
            <a:ext cx="609600" cy="609600"/>
          </a:xfrm>
          <a:prstGeom prst="rect">
            <a:avLst/>
          </a:prstGeom>
        </p:spPr>
      </p:pic>
    </p:spTree>
    <p:extLst>
      <p:ext uri="{BB962C8B-B14F-4D97-AF65-F5344CB8AC3E}">
        <p14:creationId xmlns:p14="http://schemas.microsoft.com/office/powerpoint/2010/main" val="363311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8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CCD29-8E77-46D7-9ADE-2C1DCB814F0C}"/>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How the Diseases Relate to Each Other</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9F30083-BA51-4A81-8041-A1FBC437328A}"/>
              </a:ext>
            </a:extLst>
          </p:cNvPr>
          <p:cNvSpPr>
            <a:spLocks noGrp="1"/>
          </p:cNvSpPr>
          <p:nvPr>
            <p:ph idx="1"/>
          </p:nvPr>
        </p:nvSpPr>
        <p:spPr>
          <a:xfrm>
            <a:off x="4179577" y="2972263"/>
            <a:ext cx="6782338" cy="913473"/>
          </a:xfrm>
        </p:spPr>
        <p:txBody>
          <a:bodyPr anchor="t">
            <a:normAutofit/>
          </a:bodyPr>
          <a:lstStyle/>
          <a:p>
            <a:pPr marL="0" indent="0">
              <a:buNone/>
            </a:pPr>
            <a:r>
              <a:rPr lang="en-US" sz="2400" dirty="0">
                <a:solidFill>
                  <a:schemeClr val="tx2"/>
                </a:solidFill>
              </a:rPr>
              <a:t>Now we can move on to looking at how the diseases relate to each other.</a:t>
            </a:r>
          </a:p>
        </p:txBody>
      </p:sp>
      <p:pic>
        <p:nvPicPr>
          <p:cNvPr id="4" name="Slide 14">
            <a:hlinkClick r:id="" action="ppaction://media"/>
            <a:extLst>
              <a:ext uri="{FF2B5EF4-FFF2-40B4-BE49-F238E27FC236}">
                <a16:creationId xmlns:a16="http://schemas.microsoft.com/office/drawing/2014/main" id="{38924963-D962-4CF0-BDCE-C5DE082EF3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463" y="6248400"/>
            <a:ext cx="609600" cy="609600"/>
          </a:xfrm>
          <a:prstGeom prst="rect">
            <a:avLst/>
          </a:prstGeom>
        </p:spPr>
      </p:pic>
    </p:spTree>
    <p:extLst>
      <p:ext uri="{BB962C8B-B14F-4D97-AF65-F5344CB8AC3E}">
        <p14:creationId xmlns:p14="http://schemas.microsoft.com/office/powerpoint/2010/main" val="11236224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98442-F759-469C-B4B5-66F561704702}"/>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Problem Statement</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E3DB29A-A79F-4470-8538-F99D23A875C3}"/>
              </a:ext>
            </a:extLst>
          </p:cNvPr>
          <p:cNvSpPr>
            <a:spLocks noGrp="1"/>
          </p:cNvSpPr>
          <p:nvPr>
            <p:ph idx="1"/>
          </p:nvPr>
        </p:nvSpPr>
        <p:spPr>
          <a:xfrm>
            <a:off x="4179576" y="2744130"/>
            <a:ext cx="7611709" cy="991294"/>
          </a:xfrm>
        </p:spPr>
        <p:txBody>
          <a:bodyPr anchor="t">
            <a:normAutofit/>
          </a:bodyPr>
          <a:lstStyle/>
          <a:p>
            <a:pPr marL="0" indent="0">
              <a:lnSpc>
                <a:spcPct val="101000"/>
              </a:lnSpc>
              <a:buNone/>
            </a:pPr>
            <a:r>
              <a:rPr lang="en-US" sz="2400" dirty="0">
                <a:solidFill>
                  <a:schemeClr val="tx2"/>
                </a:solidFill>
              </a:rPr>
              <a:t>According to the news, infectious diseases are on the rise.</a:t>
            </a:r>
          </a:p>
          <a:p>
            <a:pPr marL="0" indent="0">
              <a:lnSpc>
                <a:spcPct val="101000"/>
              </a:lnSpc>
              <a:buNone/>
            </a:pPr>
            <a:endParaRPr lang="en-US" sz="1400" dirty="0">
              <a:solidFill>
                <a:schemeClr val="tx2"/>
              </a:solidFill>
            </a:endParaRPr>
          </a:p>
          <a:p>
            <a:pPr marL="0" indent="0">
              <a:lnSpc>
                <a:spcPct val="101000"/>
              </a:lnSpc>
              <a:buNone/>
            </a:pPr>
            <a:endParaRPr lang="en-US" sz="1400" dirty="0">
              <a:solidFill>
                <a:schemeClr val="tx2"/>
              </a:solidFill>
            </a:endParaRPr>
          </a:p>
        </p:txBody>
      </p:sp>
      <p:sp>
        <p:nvSpPr>
          <p:cNvPr id="4" name="TextBox 3">
            <a:extLst>
              <a:ext uri="{FF2B5EF4-FFF2-40B4-BE49-F238E27FC236}">
                <a16:creationId xmlns:a16="http://schemas.microsoft.com/office/drawing/2014/main" id="{26CDC9DA-24E9-4E64-9AE1-D54E89E1E287}"/>
              </a:ext>
            </a:extLst>
          </p:cNvPr>
          <p:cNvSpPr txBox="1"/>
          <p:nvPr/>
        </p:nvSpPr>
        <p:spPr>
          <a:xfrm>
            <a:off x="4179577" y="5221247"/>
            <a:ext cx="7834083" cy="1454437"/>
          </a:xfrm>
          <a:prstGeom prst="rect">
            <a:avLst/>
          </a:prstGeom>
          <a:noFill/>
        </p:spPr>
        <p:txBody>
          <a:bodyPr wrap="square" rtlCol="0">
            <a:spAutoFit/>
          </a:bodyPr>
          <a:lstStyle/>
          <a:p>
            <a:pPr>
              <a:lnSpc>
                <a:spcPct val="101000"/>
              </a:lnSpc>
            </a:pPr>
            <a:r>
              <a:rPr lang="en-US" sz="1100" dirty="0">
                <a:solidFill>
                  <a:schemeClr val="tx1">
                    <a:lumMod val="50000"/>
                  </a:schemeClr>
                </a:solidFill>
              </a:rPr>
              <a:t>Sources:</a:t>
            </a:r>
          </a:p>
          <a:p>
            <a:pPr>
              <a:lnSpc>
                <a:spcPct val="101000"/>
              </a:lnSpc>
            </a:pPr>
            <a:r>
              <a:rPr lang="en-US" sz="1100" dirty="0">
                <a:solidFill>
                  <a:schemeClr val="tx1">
                    <a:lumMod val="50000"/>
                  </a:schemeClr>
                </a:solidFill>
              </a:rPr>
              <a:t>Galvin, G. (26 Aug. 2019) </a:t>
            </a:r>
            <a:r>
              <a:rPr lang="en-US" sz="1100" i="1" dirty="0">
                <a:solidFill>
                  <a:schemeClr val="tx1">
                    <a:lumMod val="50000"/>
                  </a:schemeClr>
                </a:solidFill>
              </a:rPr>
              <a:t>US News.</a:t>
            </a:r>
            <a:r>
              <a:rPr lang="en-US" sz="1100" dirty="0">
                <a:solidFill>
                  <a:schemeClr val="tx1">
                    <a:lumMod val="50000"/>
                  </a:schemeClr>
                </a:solidFill>
              </a:rPr>
              <a:t> “Measles cases tick up as officials warn of possible Disneyland exposure.” Retrieved 14 Sep. 2019 from </a:t>
            </a:r>
            <a:r>
              <a:rPr lang="en-US" sz="1100" dirty="0">
                <a:solidFill>
                  <a:schemeClr val="tx1">
                    <a:lumMod val="50000"/>
                  </a:schemeClr>
                </a:solidFill>
                <a:hlinkClick r:id="rId4">
                  <a:extLst>
                    <a:ext uri="{A12FA001-AC4F-418D-AE19-62706E023703}">
                      <ahyp:hlinkClr xmlns:ahyp="http://schemas.microsoft.com/office/drawing/2018/hyperlinkcolor" val="tx"/>
                    </a:ext>
                  </a:extLst>
                </a:hlinkClick>
              </a:rPr>
              <a:t>https://www.usnews.com/news/healthiest-communities/articles/2019-08-26/measles-cases-rise-to-1215-amid-disneyland-warning</a:t>
            </a:r>
            <a:endParaRPr lang="en-US" sz="1100" dirty="0">
              <a:solidFill>
                <a:schemeClr val="tx1">
                  <a:lumMod val="50000"/>
                </a:schemeClr>
              </a:solidFill>
            </a:endParaRPr>
          </a:p>
          <a:p>
            <a:pPr>
              <a:lnSpc>
                <a:spcPct val="101000"/>
              </a:lnSpc>
            </a:pPr>
            <a:r>
              <a:rPr lang="en-US" sz="1100" i="1" dirty="0">
                <a:solidFill>
                  <a:schemeClr val="tx1">
                    <a:lumMod val="50000"/>
                  </a:schemeClr>
                </a:solidFill>
              </a:rPr>
              <a:t>Fox News.</a:t>
            </a:r>
            <a:r>
              <a:rPr lang="en-US" sz="1100" dirty="0">
                <a:solidFill>
                  <a:schemeClr val="tx1">
                    <a:lumMod val="50000"/>
                  </a:schemeClr>
                </a:solidFill>
              </a:rPr>
              <a:t> (29 Dec. 2018) “Officials warn about increased flu activity across the country.” Retrieved 14 Sep. 2019 from </a:t>
            </a:r>
            <a:r>
              <a:rPr lang="en-US" sz="1100" dirty="0">
                <a:solidFill>
                  <a:schemeClr val="tx1">
                    <a:lumMod val="50000"/>
                  </a:schemeClr>
                </a:solidFill>
                <a:hlinkClick r:id="rId5">
                  <a:extLst>
                    <a:ext uri="{A12FA001-AC4F-418D-AE19-62706E023703}">
                      <ahyp:hlinkClr xmlns:ahyp="http://schemas.microsoft.com/office/drawing/2018/hyperlinkcolor" val="tx"/>
                    </a:ext>
                  </a:extLst>
                </a:hlinkClick>
              </a:rPr>
              <a:t>https://video.foxnews.com/v/5984425255001/#sp=show-clips</a:t>
            </a:r>
            <a:endParaRPr lang="en-US" sz="1100" dirty="0">
              <a:solidFill>
                <a:schemeClr val="tx1">
                  <a:lumMod val="50000"/>
                </a:schemeClr>
              </a:solidFill>
            </a:endParaRPr>
          </a:p>
          <a:p>
            <a:pPr>
              <a:lnSpc>
                <a:spcPct val="101000"/>
              </a:lnSpc>
            </a:pPr>
            <a:r>
              <a:rPr lang="en-US" sz="1100" i="1" dirty="0">
                <a:solidFill>
                  <a:schemeClr val="tx1">
                    <a:lumMod val="50000"/>
                  </a:schemeClr>
                </a:solidFill>
              </a:rPr>
              <a:t>Centers for Disease Control and Prevention.</a:t>
            </a:r>
            <a:r>
              <a:rPr lang="en-US" sz="1100" dirty="0">
                <a:solidFill>
                  <a:schemeClr val="tx1">
                    <a:lumMod val="50000"/>
                  </a:schemeClr>
                </a:solidFill>
              </a:rPr>
              <a:t> “CDC global health in the news.” Retrieved 14 Sep. 2019 from </a:t>
            </a:r>
            <a:r>
              <a:rPr lang="en-US" sz="1100" dirty="0">
                <a:solidFill>
                  <a:schemeClr val="tx1">
                    <a:lumMod val="50000"/>
                  </a:schemeClr>
                </a:solidFill>
                <a:hlinkClick r:id="rId6">
                  <a:extLst>
                    <a:ext uri="{A12FA001-AC4F-418D-AE19-62706E023703}">
                      <ahyp:hlinkClr xmlns:ahyp="http://schemas.microsoft.com/office/drawing/2018/hyperlinkcolor" val="tx"/>
                    </a:ext>
                  </a:extLst>
                </a:hlinkClick>
              </a:rPr>
              <a:t>https://www.cdc.gov/globalhealth/inthenews.htm</a:t>
            </a:r>
            <a:endParaRPr lang="en-US" sz="1100" i="1" dirty="0">
              <a:solidFill>
                <a:schemeClr val="tx1">
                  <a:lumMod val="50000"/>
                </a:schemeClr>
              </a:solidFill>
            </a:endParaRPr>
          </a:p>
        </p:txBody>
      </p:sp>
      <p:pic>
        <p:nvPicPr>
          <p:cNvPr id="6" name="Slide 2">
            <a:hlinkClick r:id="" action="ppaction://media"/>
            <a:extLst>
              <a:ext uri="{FF2B5EF4-FFF2-40B4-BE49-F238E27FC236}">
                <a16:creationId xmlns:a16="http://schemas.microsoft.com/office/drawing/2014/main" id="{00346780-2A35-41C8-ADC6-B57660F891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913" y="6190775"/>
            <a:ext cx="609600" cy="609600"/>
          </a:xfrm>
          <a:prstGeom prst="rect">
            <a:avLst/>
          </a:prstGeom>
        </p:spPr>
      </p:pic>
    </p:spTree>
    <p:extLst>
      <p:ext uri="{BB962C8B-B14F-4D97-AF65-F5344CB8AC3E}">
        <p14:creationId xmlns:p14="http://schemas.microsoft.com/office/powerpoint/2010/main" val="1877366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6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65CACD-02AA-4BF8-8081-B5854FE9C598}"/>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Why this is an issue</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0239CDD-457A-413E-8738-76EF44AB29CD}"/>
              </a:ext>
            </a:extLst>
          </p:cNvPr>
          <p:cNvSpPr>
            <a:spLocks noGrp="1"/>
          </p:cNvSpPr>
          <p:nvPr>
            <p:ph idx="1"/>
          </p:nvPr>
        </p:nvSpPr>
        <p:spPr>
          <a:xfrm>
            <a:off x="4179577" y="2627399"/>
            <a:ext cx="6782338" cy="1761893"/>
          </a:xfrm>
        </p:spPr>
        <p:txBody>
          <a:bodyPr anchor="t">
            <a:normAutofit/>
          </a:bodyPr>
          <a:lstStyle/>
          <a:p>
            <a:pPr>
              <a:lnSpc>
                <a:spcPct val="101000"/>
              </a:lnSpc>
            </a:pPr>
            <a:r>
              <a:rPr lang="en-US" sz="1500" dirty="0">
                <a:solidFill>
                  <a:schemeClr val="tx2"/>
                </a:solidFill>
              </a:rPr>
              <a:t>According to Baylor College of Medicine and the World Health Organization, 3 infectious diseases  are in the world’s top 10 leading causes of death in 2016.</a:t>
            </a:r>
          </a:p>
          <a:p>
            <a:pPr lvl="1">
              <a:lnSpc>
                <a:spcPct val="101000"/>
              </a:lnSpc>
            </a:pPr>
            <a:r>
              <a:rPr lang="en-US" sz="1500" dirty="0">
                <a:solidFill>
                  <a:schemeClr val="tx2"/>
                </a:solidFill>
              </a:rPr>
              <a:t>Lower respiratory infections – 3.0 million deaths</a:t>
            </a:r>
          </a:p>
          <a:p>
            <a:pPr lvl="1">
              <a:lnSpc>
                <a:spcPct val="101000"/>
              </a:lnSpc>
            </a:pPr>
            <a:r>
              <a:rPr lang="en-US" sz="1500" dirty="0">
                <a:solidFill>
                  <a:schemeClr val="tx2"/>
                </a:solidFill>
              </a:rPr>
              <a:t>Diarrheal diseases – 1.4 million deaths</a:t>
            </a:r>
          </a:p>
          <a:p>
            <a:pPr lvl="1">
              <a:lnSpc>
                <a:spcPct val="101000"/>
              </a:lnSpc>
            </a:pPr>
            <a:r>
              <a:rPr lang="en-US" sz="1500" dirty="0">
                <a:solidFill>
                  <a:schemeClr val="tx2"/>
                </a:solidFill>
              </a:rPr>
              <a:t>Tuberculosis – 1.3 million deaths.</a:t>
            </a:r>
          </a:p>
        </p:txBody>
      </p:sp>
      <p:sp>
        <p:nvSpPr>
          <p:cNvPr id="5" name="TextBox 4">
            <a:extLst>
              <a:ext uri="{FF2B5EF4-FFF2-40B4-BE49-F238E27FC236}">
                <a16:creationId xmlns:a16="http://schemas.microsoft.com/office/drawing/2014/main" id="{3E8DAA36-665D-42FF-951D-A70CCD25CECE}"/>
              </a:ext>
            </a:extLst>
          </p:cNvPr>
          <p:cNvSpPr txBox="1"/>
          <p:nvPr/>
        </p:nvSpPr>
        <p:spPr>
          <a:xfrm>
            <a:off x="4179576" y="5817143"/>
            <a:ext cx="6782339" cy="770660"/>
          </a:xfrm>
          <a:prstGeom prst="rect">
            <a:avLst/>
          </a:prstGeom>
          <a:noFill/>
        </p:spPr>
        <p:txBody>
          <a:bodyPr wrap="square" rtlCol="0">
            <a:spAutoFit/>
          </a:bodyPr>
          <a:lstStyle/>
          <a:p>
            <a:pPr>
              <a:lnSpc>
                <a:spcPct val="101000"/>
              </a:lnSpc>
            </a:pPr>
            <a:r>
              <a:rPr lang="en-US" sz="1100" dirty="0">
                <a:solidFill>
                  <a:schemeClr val="tx1">
                    <a:lumMod val="50000"/>
                  </a:schemeClr>
                </a:solidFill>
              </a:rPr>
              <a:t>Source</a:t>
            </a:r>
          </a:p>
          <a:p>
            <a:pPr>
              <a:lnSpc>
                <a:spcPct val="101000"/>
              </a:lnSpc>
            </a:pPr>
            <a:r>
              <a:rPr lang="en-US" sz="1100" i="1" dirty="0">
                <a:solidFill>
                  <a:schemeClr val="tx1">
                    <a:lumMod val="50000"/>
                  </a:schemeClr>
                </a:solidFill>
              </a:rPr>
              <a:t>Baylor College of Medicine. </a:t>
            </a:r>
            <a:r>
              <a:rPr lang="en-US" sz="1100" dirty="0">
                <a:solidFill>
                  <a:schemeClr val="tx1">
                    <a:lumMod val="50000"/>
                  </a:schemeClr>
                </a:solidFill>
              </a:rPr>
              <a:t>“Introduction to infectious diseases.” Retrieved 14 Sep. 2019 from </a:t>
            </a:r>
            <a:r>
              <a:rPr lang="en-US" sz="1100" dirty="0">
                <a:solidFill>
                  <a:schemeClr val="tx1">
                    <a:lumMod val="50000"/>
                  </a:schemeClr>
                </a:solidFill>
                <a:hlinkClick r:id="rId4">
                  <a:extLst>
                    <a:ext uri="{A12FA001-AC4F-418D-AE19-62706E023703}">
                      <ahyp:hlinkClr xmlns:ahyp="http://schemas.microsoft.com/office/drawing/2018/hyperlinkcolor" val="tx"/>
                    </a:ext>
                  </a:extLst>
                </a:hlinkClick>
              </a:rPr>
              <a:t>https://www.bcm.edu/departments/molecular-virology-and-microbiology/emerging-infections-and-biodefense/introduction-to-infectious-diseases</a:t>
            </a:r>
            <a:endParaRPr lang="en-US" sz="1100" i="1" dirty="0">
              <a:solidFill>
                <a:schemeClr val="tx1">
                  <a:lumMod val="50000"/>
                </a:schemeClr>
              </a:solidFill>
            </a:endParaRPr>
          </a:p>
        </p:txBody>
      </p:sp>
      <p:pic>
        <p:nvPicPr>
          <p:cNvPr id="6" name="Slide 3">
            <a:hlinkClick r:id="" action="ppaction://media"/>
            <a:extLst>
              <a:ext uri="{FF2B5EF4-FFF2-40B4-BE49-F238E27FC236}">
                <a16:creationId xmlns:a16="http://schemas.microsoft.com/office/drawing/2014/main" id="{9F3E6605-603B-4E58-8F5C-0F61C8AC9D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463" y="6248400"/>
            <a:ext cx="609600" cy="609600"/>
          </a:xfrm>
          <a:prstGeom prst="rect">
            <a:avLst/>
          </a:prstGeom>
        </p:spPr>
      </p:pic>
    </p:spTree>
    <p:extLst>
      <p:ext uri="{BB962C8B-B14F-4D97-AF65-F5344CB8AC3E}">
        <p14:creationId xmlns:p14="http://schemas.microsoft.com/office/powerpoint/2010/main" val="35389699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4" name="Rectangle 15">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7">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9"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595959"/>
            </a:solidFill>
            <a:ln>
              <a:noFill/>
            </a:ln>
          </p:spPr>
        </p:sp>
        <p:sp>
          <p:nvSpPr>
            <p:cNvPr id="28"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595959"/>
            </a:solidFill>
            <a:ln>
              <a:noFill/>
            </a:ln>
          </p:spPr>
        </p:sp>
        <p:sp>
          <p:nvSpPr>
            <p:cNvPr id="29"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404040"/>
            </a:solidFill>
            <a:ln>
              <a:noFill/>
            </a:ln>
          </p:spPr>
        </p:sp>
      </p:grpSp>
      <p:sp useBgFill="1">
        <p:nvSpPr>
          <p:cNvPr id="30" name="Freeform: Shape 22">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31" name="Rectangle: Rounded Corners 24">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23CC7-C395-4554-A60F-414603012521}"/>
              </a:ext>
            </a:extLst>
          </p:cNvPr>
          <p:cNvSpPr>
            <a:spLocks noGrp="1"/>
          </p:cNvSpPr>
          <p:nvPr>
            <p:ph type="title"/>
          </p:nvPr>
        </p:nvSpPr>
        <p:spPr>
          <a:xfrm>
            <a:off x="1352846" y="1055489"/>
            <a:ext cx="9486309" cy="1073572"/>
          </a:xfrm>
        </p:spPr>
        <p:txBody>
          <a:bodyPr anchor="ctr">
            <a:normAutofit/>
          </a:bodyPr>
          <a:lstStyle/>
          <a:p>
            <a:pPr algn="ctr"/>
            <a:r>
              <a:rPr lang="en-US" sz="3600" dirty="0">
                <a:solidFill>
                  <a:schemeClr val="accent6">
                    <a:lumMod val="75000"/>
                  </a:schemeClr>
                </a:solidFill>
              </a:rPr>
              <a:t>Research Questions</a:t>
            </a:r>
          </a:p>
        </p:txBody>
      </p:sp>
      <p:cxnSp>
        <p:nvCxnSpPr>
          <p:cNvPr id="27" name="Straight Connector 26">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FC3E81-69B4-4180-A0C5-852392E81C38}"/>
              </a:ext>
            </a:extLst>
          </p:cNvPr>
          <p:cNvSpPr>
            <a:spLocks noGrp="1"/>
          </p:cNvSpPr>
          <p:nvPr>
            <p:ph idx="1"/>
          </p:nvPr>
        </p:nvSpPr>
        <p:spPr>
          <a:xfrm>
            <a:off x="1352846" y="2438400"/>
            <a:ext cx="9486309" cy="3124200"/>
          </a:xfrm>
        </p:spPr>
        <p:txBody>
          <a:bodyPr anchor="ctr">
            <a:normAutofit/>
          </a:bodyPr>
          <a:lstStyle/>
          <a:p>
            <a:pPr marL="514350" indent="-514350">
              <a:buFont typeface="+mj-lt"/>
              <a:buAutoNum type="arabicPeriod"/>
            </a:pPr>
            <a:r>
              <a:rPr lang="en-US" sz="1800" dirty="0">
                <a:solidFill>
                  <a:schemeClr val="tx2"/>
                </a:solidFill>
              </a:rPr>
              <a:t>Which diseases are strongly correlated to each other?</a:t>
            </a:r>
          </a:p>
          <a:p>
            <a:pPr marL="514350" indent="-514350">
              <a:buFont typeface="+mj-lt"/>
              <a:buAutoNum type="arabicPeriod"/>
            </a:pPr>
            <a:r>
              <a:rPr lang="en-US" sz="1800" dirty="0">
                <a:solidFill>
                  <a:schemeClr val="tx2"/>
                </a:solidFill>
              </a:rPr>
              <a:t>Do preventable diseases have outbreaks during the same time periods?</a:t>
            </a:r>
          </a:p>
          <a:p>
            <a:pPr marL="514350" indent="-514350">
              <a:buFont typeface="+mj-lt"/>
              <a:buAutoNum type="arabicPeriod"/>
            </a:pPr>
            <a:r>
              <a:rPr lang="en-US" sz="1800" dirty="0">
                <a:solidFill>
                  <a:schemeClr val="tx2"/>
                </a:solidFill>
              </a:rPr>
              <a:t>Looking at past trends in the numbers of infected individuals, what are the projected number of infected individuals over the next few years?</a:t>
            </a:r>
          </a:p>
          <a:p>
            <a:pPr marL="514350" indent="-514350">
              <a:buFont typeface="+mj-lt"/>
              <a:buAutoNum type="arabicPeriod"/>
            </a:pPr>
            <a:r>
              <a:rPr lang="en-US" sz="1800" dirty="0">
                <a:solidFill>
                  <a:schemeClr val="tx2"/>
                </a:solidFill>
              </a:rPr>
              <a:t>Looking at each disease’s projected infections, which disease is likely to have the next outbreak?</a:t>
            </a:r>
          </a:p>
        </p:txBody>
      </p:sp>
      <p:pic>
        <p:nvPicPr>
          <p:cNvPr id="32" name="Slide 4">
            <a:hlinkClick r:id="" action="ppaction://media"/>
            <a:extLst>
              <a:ext uri="{FF2B5EF4-FFF2-40B4-BE49-F238E27FC236}">
                <a16:creationId xmlns:a16="http://schemas.microsoft.com/office/drawing/2014/main" id="{E4685B48-BD77-4D92-8CE9-80AEADCC96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866" y="6214532"/>
            <a:ext cx="609600" cy="609600"/>
          </a:xfrm>
          <a:prstGeom prst="rect">
            <a:avLst/>
          </a:prstGeom>
        </p:spPr>
      </p:pic>
    </p:spTree>
    <p:extLst>
      <p:ext uri="{BB962C8B-B14F-4D97-AF65-F5344CB8AC3E}">
        <p14:creationId xmlns:p14="http://schemas.microsoft.com/office/powerpoint/2010/main" val="1739845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CF313-DF34-4442-ABD8-53E9F7E992C3}"/>
              </a:ext>
            </a:extLst>
          </p:cNvPr>
          <p:cNvSpPr>
            <a:spLocks noGrp="1"/>
          </p:cNvSpPr>
          <p:nvPr>
            <p:ph type="title"/>
          </p:nvPr>
        </p:nvSpPr>
        <p:spPr>
          <a:xfrm>
            <a:off x="4179577" y="603380"/>
            <a:ext cx="6782338" cy="1312506"/>
          </a:xfrm>
        </p:spPr>
        <p:txBody>
          <a:bodyPr anchor="t">
            <a:normAutofit/>
          </a:bodyPr>
          <a:lstStyle/>
          <a:p>
            <a:r>
              <a:rPr lang="en-US" sz="3700" dirty="0">
                <a:solidFill>
                  <a:schemeClr val="accent6">
                    <a:lumMod val="75000"/>
                  </a:schemeClr>
                </a:solidFill>
              </a:rPr>
              <a:t>Where data was gathered from</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465058B-C5B0-465E-A734-8CB5752AE1B7}"/>
              </a:ext>
            </a:extLst>
          </p:cNvPr>
          <p:cNvSpPr>
            <a:spLocks noGrp="1"/>
          </p:cNvSpPr>
          <p:nvPr>
            <p:ph idx="1"/>
          </p:nvPr>
        </p:nvSpPr>
        <p:spPr>
          <a:xfrm>
            <a:off x="4179577" y="2725289"/>
            <a:ext cx="6782338" cy="1478659"/>
          </a:xfrm>
        </p:spPr>
        <p:txBody>
          <a:bodyPr anchor="t">
            <a:normAutofit/>
          </a:bodyPr>
          <a:lstStyle/>
          <a:p>
            <a:pPr marL="0" indent="0">
              <a:buNone/>
            </a:pPr>
            <a:r>
              <a:rPr lang="en-US" sz="1800" dirty="0">
                <a:solidFill>
                  <a:schemeClr val="tx2"/>
                </a:solidFill>
              </a:rPr>
              <a:t>The data for this projected was collected from the Centers for Disease Control and Prevention, Rockland County, NYC Health, Washington State Department of Health, California Department of Public Health, City of El Paso, and the New York State Department of Health</a:t>
            </a:r>
          </a:p>
        </p:txBody>
      </p:sp>
      <p:pic>
        <p:nvPicPr>
          <p:cNvPr id="4" name="Slide 5">
            <a:hlinkClick r:id="" action="ppaction://media"/>
            <a:extLst>
              <a:ext uri="{FF2B5EF4-FFF2-40B4-BE49-F238E27FC236}">
                <a16:creationId xmlns:a16="http://schemas.microsoft.com/office/drawing/2014/main" id="{9E6F82EE-5F3E-47BB-BB22-A061F19D41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8373" y="6190775"/>
            <a:ext cx="609600" cy="609600"/>
          </a:xfrm>
          <a:prstGeom prst="rect">
            <a:avLst/>
          </a:prstGeom>
        </p:spPr>
      </p:pic>
    </p:spTree>
    <p:extLst>
      <p:ext uri="{BB962C8B-B14F-4D97-AF65-F5344CB8AC3E}">
        <p14:creationId xmlns:p14="http://schemas.microsoft.com/office/powerpoint/2010/main" val="8631970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12"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14"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55F80-239F-4FAC-9AF7-4996DFFC6321}"/>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Cleaning the Data</a:t>
            </a:r>
          </a:p>
        </p:txBody>
      </p:sp>
      <p:sp>
        <p:nvSpPr>
          <p:cNvPr id="16"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C3F1612-7174-44BA-8D9B-7212B45EAFEF}"/>
              </a:ext>
            </a:extLst>
          </p:cNvPr>
          <p:cNvSpPr>
            <a:spLocks noGrp="1"/>
          </p:cNvSpPr>
          <p:nvPr>
            <p:ph idx="1"/>
          </p:nvPr>
        </p:nvSpPr>
        <p:spPr>
          <a:xfrm>
            <a:off x="4179577" y="2734976"/>
            <a:ext cx="6782338" cy="1459285"/>
          </a:xfrm>
        </p:spPr>
        <p:txBody>
          <a:bodyPr anchor="t">
            <a:normAutofit/>
          </a:bodyPr>
          <a:lstStyle/>
          <a:p>
            <a:pPr marL="0" indent="0">
              <a:buNone/>
            </a:pPr>
            <a:r>
              <a:rPr lang="en-US" dirty="0">
                <a:solidFill>
                  <a:schemeClr val="tx2"/>
                </a:solidFill>
              </a:rPr>
              <a:t>With the data coming from multiple places, the data will need to be combined into a single place and formatted.</a:t>
            </a:r>
          </a:p>
        </p:txBody>
      </p:sp>
      <p:pic>
        <p:nvPicPr>
          <p:cNvPr id="4" name="Slide 6">
            <a:hlinkClick r:id="" action="ppaction://media"/>
            <a:extLst>
              <a:ext uri="{FF2B5EF4-FFF2-40B4-BE49-F238E27FC236}">
                <a16:creationId xmlns:a16="http://schemas.microsoft.com/office/drawing/2014/main" id="{6683CD1D-89FD-4562-9D26-7CAA57F8E5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13" y="6209584"/>
            <a:ext cx="609600" cy="609600"/>
          </a:xfrm>
          <a:prstGeom prst="rect">
            <a:avLst/>
          </a:prstGeom>
        </p:spPr>
      </p:pic>
    </p:spTree>
    <p:extLst>
      <p:ext uri="{BB962C8B-B14F-4D97-AF65-F5344CB8AC3E}">
        <p14:creationId xmlns:p14="http://schemas.microsoft.com/office/powerpoint/2010/main" val="3393409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5">
            <a:extLst>
              <a:ext uri="{FF2B5EF4-FFF2-40B4-BE49-F238E27FC236}">
                <a16:creationId xmlns:a16="http://schemas.microsoft.com/office/drawing/2014/main" id="{1C19C803-5DD2-4587-9488-A3938282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262626">
              <a:alpha val="40000"/>
            </a:srgbClr>
          </a:solidFill>
          <a:ln>
            <a:noFill/>
          </a:ln>
        </p:spPr>
      </p:sp>
      <p:sp>
        <p:nvSpPr>
          <p:cNvPr id="20" name="Freeform 5">
            <a:extLst>
              <a:ext uri="{FF2B5EF4-FFF2-40B4-BE49-F238E27FC236}">
                <a16:creationId xmlns:a16="http://schemas.microsoft.com/office/drawing/2014/main" id="{653E5E44-01E8-4485-9970-B1CFA3049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FEFCF7">
              <a:alpha val="65000"/>
            </a:srgbClr>
          </a:solidFill>
          <a:ln>
            <a:noFill/>
          </a:ln>
        </p:spPr>
      </p:sp>
      <p:sp useBgFill="1">
        <p:nvSpPr>
          <p:cNvPr id="21" name="Freeform: Shape 13">
            <a:extLst>
              <a:ext uri="{FF2B5EF4-FFF2-40B4-BE49-F238E27FC236}">
                <a16:creationId xmlns:a16="http://schemas.microsoft.com/office/drawing/2014/main" id="{C3425D87-5A37-4324-87B2-0C408B11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9A7C1-BB74-4E62-A0C9-56C49E1916F9}"/>
              </a:ext>
            </a:extLst>
          </p:cNvPr>
          <p:cNvSpPr>
            <a:spLocks noGrp="1"/>
          </p:cNvSpPr>
          <p:nvPr>
            <p:ph type="title"/>
          </p:nvPr>
        </p:nvSpPr>
        <p:spPr>
          <a:xfrm>
            <a:off x="4179577" y="603380"/>
            <a:ext cx="6782338" cy="1312506"/>
          </a:xfrm>
        </p:spPr>
        <p:txBody>
          <a:bodyPr anchor="t">
            <a:normAutofit/>
          </a:bodyPr>
          <a:lstStyle/>
          <a:p>
            <a:r>
              <a:rPr lang="en-US" dirty="0">
                <a:solidFill>
                  <a:schemeClr val="accent6">
                    <a:lumMod val="75000"/>
                  </a:schemeClr>
                </a:solidFill>
              </a:rPr>
              <a:t>Analysis Plan</a:t>
            </a:r>
          </a:p>
        </p:txBody>
      </p:sp>
      <p:sp>
        <p:nvSpPr>
          <p:cNvPr id="22" name="Freeform: Shape 15">
            <a:extLst>
              <a:ext uri="{FF2B5EF4-FFF2-40B4-BE49-F238E27FC236}">
                <a16:creationId xmlns:a16="http://schemas.microsoft.com/office/drawing/2014/main" id="{5585A755-0CAB-454D-A480-9DA14C309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D550471-0E30-4ED8-93E2-67D6E19E6439}"/>
              </a:ext>
            </a:extLst>
          </p:cNvPr>
          <p:cNvSpPr>
            <a:spLocks noGrp="1"/>
          </p:cNvSpPr>
          <p:nvPr>
            <p:ph idx="1"/>
          </p:nvPr>
        </p:nvSpPr>
        <p:spPr>
          <a:xfrm>
            <a:off x="4179577" y="2111829"/>
            <a:ext cx="6782338" cy="3978075"/>
          </a:xfrm>
        </p:spPr>
        <p:txBody>
          <a:bodyPr anchor="t">
            <a:normAutofit/>
          </a:bodyPr>
          <a:lstStyle/>
          <a:p>
            <a:r>
              <a:rPr lang="en-US" sz="1800">
                <a:solidFill>
                  <a:schemeClr val="tx2"/>
                </a:solidFill>
              </a:rPr>
              <a:t>Explore the data for each of the six collected diseases:</a:t>
            </a:r>
          </a:p>
          <a:p>
            <a:pPr lvl="1"/>
            <a:r>
              <a:rPr lang="en-US">
                <a:solidFill>
                  <a:schemeClr val="tx2"/>
                </a:solidFill>
              </a:rPr>
              <a:t>Whooping Cough</a:t>
            </a:r>
          </a:p>
          <a:p>
            <a:pPr lvl="1"/>
            <a:r>
              <a:rPr lang="en-US">
                <a:solidFill>
                  <a:schemeClr val="tx2"/>
                </a:solidFill>
              </a:rPr>
              <a:t>Measles</a:t>
            </a:r>
          </a:p>
          <a:p>
            <a:pPr lvl="1"/>
            <a:r>
              <a:rPr lang="en-US">
                <a:solidFill>
                  <a:schemeClr val="tx2"/>
                </a:solidFill>
              </a:rPr>
              <a:t>4 strains of the Flu (h3n2, h1n1, h1, and h3)</a:t>
            </a:r>
          </a:p>
          <a:p>
            <a:r>
              <a:rPr lang="en-US" sz="1800">
                <a:solidFill>
                  <a:schemeClr val="tx2"/>
                </a:solidFill>
              </a:rPr>
              <a:t>Explore how the different diseases relate to each other</a:t>
            </a:r>
          </a:p>
          <a:p>
            <a:r>
              <a:rPr lang="en-US" sz="1800">
                <a:solidFill>
                  <a:schemeClr val="tx2"/>
                </a:solidFill>
              </a:rPr>
              <a:t>Build a simple prediction for the number of newly infected for each disease</a:t>
            </a:r>
          </a:p>
          <a:p>
            <a:r>
              <a:rPr lang="en-US" sz="1800">
                <a:solidFill>
                  <a:schemeClr val="tx2"/>
                </a:solidFill>
              </a:rPr>
              <a:t>Predict which disease will have the most infections over the next few years</a:t>
            </a:r>
          </a:p>
        </p:txBody>
      </p:sp>
      <p:pic>
        <p:nvPicPr>
          <p:cNvPr id="4" name="Slide 7">
            <a:hlinkClick r:id="" action="ppaction://media"/>
            <a:extLst>
              <a:ext uri="{FF2B5EF4-FFF2-40B4-BE49-F238E27FC236}">
                <a16:creationId xmlns:a16="http://schemas.microsoft.com/office/drawing/2014/main" id="{ACF58072-FBD6-4590-99DE-735B2075F2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13" y="6190775"/>
            <a:ext cx="609600" cy="609600"/>
          </a:xfrm>
          <a:prstGeom prst="rect">
            <a:avLst/>
          </a:prstGeom>
        </p:spPr>
      </p:pic>
    </p:spTree>
    <p:extLst>
      <p:ext uri="{BB962C8B-B14F-4D97-AF65-F5344CB8AC3E}">
        <p14:creationId xmlns:p14="http://schemas.microsoft.com/office/powerpoint/2010/main" val="40474036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2"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26" name="Rectangle 25">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195EBFF-BDF4-486A-9EED-EE5A31F34FE2}"/>
              </a:ext>
            </a:extLst>
          </p:cNvPr>
          <p:cNvPicPr>
            <a:picLocks noChangeAspect="1"/>
          </p:cNvPicPr>
          <p:nvPr/>
        </p:nvPicPr>
        <p:blipFill>
          <a:blip r:embed="rId5"/>
          <a:stretch>
            <a:fillRect/>
          </a:stretch>
        </p:blipFill>
        <p:spPr>
          <a:xfrm>
            <a:off x="5208093" y="674506"/>
            <a:ext cx="4111828" cy="2785763"/>
          </a:xfrm>
          <a:prstGeom prst="rect">
            <a:avLst/>
          </a:prstGeom>
        </p:spPr>
      </p:pic>
      <p:pic>
        <p:nvPicPr>
          <p:cNvPr id="4" name="Picture 3">
            <a:extLst>
              <a:ext uri="{FF2B5EF4-FFF2-40B4-BE49-F238E27FC236}">
                <a16:creationId xmlns:a16="http://schemas.microsoft.com/office/drawing/2014/main" id="{F6D42873-37EB-4414-9F2D-67C1DEB139C6}"/>
              </a:ext>
            </a:extLst>
          </p:cNvPr>
          <p:cNvPicPr>
            <a:picLocks noChangeAspect="1"/>
          </p:cNvPicPr>
          <p:nvPr/>
        </p:nvPicPr>
        <p:blipFill>
          <a:blip r:embed="rId6"/>
          <a:stretch>
            <a:fillRect/>
          </a:stretch>
        </p:blipFill>
        <p:spPr>
          <a:xfrm>
            <a:off x="7420001" y="3429000"/>
            <a:ext cx="4111829" cy="2713806"/>
          </a:xfrm>
          <a:prstGeom prst="rect">
            <a:avLst/>
          </a:prstGeom>
        </p:spPr>
      </p:pic>
      <p:sp>
        <p:nvSpPr>
          <p:cNvPr id="32"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1A7A9-7726-40DF-B5C1-4981196ABB9C}"/>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Whooping Cough</a:t>
            </a:r>
          </a:p>
        </p:txBody>
      </p:sp>
      <p:sp>
        <p:nvSpPr>
          <p:cNvPr id="3" name="Content Placeholder 2">
            <a:extLst>
              <a:ext uri="{FF2B5EF4-FFF2-40B4-BE49-F238E27FC236}">
                <a16:creationId xmlns:a16="http://schemas.microsoft.com/office/drawing/2014/main" id="{9A713758-9511-4787-9F36-147FBD30269B}"/>
              </a:ext>
            </a:extLst>
          </p:cNvPr>
          <p:cNvSpPr>
            <a:spLocks noGrp="1"/>
          </p:cNvSpPr>
          <p:nvPr>
            <p:ph idx="1"/>
          </p:nvPr>
        </p:nvSpPr>
        <p:spPr>
          <a:xfrm>
            <a:off x="1068236" y="4726410"/>
            <a:ext cx="3793678" cy="1256727"/>
          </a:xfrm>
        </p:spPr>
        <p:txBody>
          <a:bodyPr vert="horz" lIns="91440" tIns="45720" rIns="91440" bIns="45720" rtlCol="0" anchor="t">
            <a:normAutofit fontScale="47500" lnSpcReduction="20000"/>
          </a:bodyPr>
          <a:lstStyle/>
          <a:p>
            <a:pPr marL="0" indent="0">
              <a:lnSpc>
                <a:spcPct val="130000"/>
              </a:lnSpc>
              <a:buNone/>
            </a:pPr>
            <a:r>
              <a:rPr lang="en-US" sz="3800" dirty="0">
                <a:solidFill>
                  <a:schemeClr val="bg2"/>
                </a:solidFill>
              </a:rPr>
              <a:t>The Whooping Cough Vaccine was introduced to the public in the </a:t>
            </a:r>
            <a:r>
              <a:rPr lang="en-US" sz="3800" dirty="0" err="1">
                <a:solidFill>
                  <a:schemeClr val="bg2"/>
                </a:solidFill>
              </a:rPr>
              <a:t>1940’s</a:t>
            </a:r>
            <a:r>
              <a:rPr lang="en-US" sz="3800" dirty="0">
                <a:solidFill>
                  <a:schemeClr val="bg2"/>
                </a:solidFill>
              </a:rPr>
              <a:t>.</a:t>
            </a:r>
          </a:p>
          <a:p>
            <a:pPr marL="0" indent="0">
              <a:lnSpc>
                <a:spcPct val="120000"/>
              </a:lnSpc>
              <a:spcBef>
                <a:spcPts val="0"/>
              </a:spcBef>
              <a:buNone/>
            </a:pPr>
            <a:endParaRPr lang="en-US" sz="1500" dirty="0">
              <a:solidFill>
                <a:schemeClr val="bg2"/>
              </a:solidFill>
            </a:endParaRPr>
          </a:p>
          <a:p>
            <a:pPr marL="0" indent="0">
              <a:lnSpc>
                <a:spcPct val="120000"/>
              </a:lnSpc>
              <a:spcBef>
                <a:spcPts val="0"/>
              </a:spcBef>
              <a:buNone/>
            </a:pPr>
            <a:endParaRPr lang="en-US" sz="1500" dirty="0">
              <a:solidFill>
                <a:schemeClr val="bg2"/>
              </a:solidFill>
            </a:endParaRPr>
          </a:p>
          <a:p>
            <a:pPr marL="0" indent="0">
              <a:lnSpc>
                <a:spcPct val="120000"/>
              </a:lnSpc>
              <a:spcBef>
                <a:spcPts val="0"/>
              </a:spcBef>
              <a:buNone/>
            </a:pPr>
            <a:r>
              <a:rPr lang="en-US" sz="1500" dirty="0">
                <a:solidFill>
                  <a:schemeClr val="bg1">
                    <a:lumMod val="65000"/>
                  </a:schemeClr>
                </a:solidFill>
              </a:rPr>
              <a:t>Source</a:t>
            </a:r>
          </a:p>
          <a:p>
            <a:pPr marL="0" indent="0">
              <a:lnSpc>
                <a:spcPct val="120000"/>
              </a:lnSpc>
              <a:spcBef>
                <a:spcPts val="0"/>
              </a:spcBef>
              <a:buNone/>
            </a:pPr>
            <a:r>
              <a:rPr lang="en-US" sz="1500" i="1" dirty="0">
                <a:solidFill>
                  <a:schemeClr val="bg1">
                    <a:lumMod val="65000"/>
                  </a:schemeClr>
                </a:solidFill>
              </a:rPr>
              <a:t>Immunization Action Coalition.</a:t>
            </a:r>
            <a:r>
              <a:rPr lang="en-US" sz="1500" dirty="0">
                <a:solidFill>
                  <a:schemeClr val="bg1">
                    <a:lumMod val="65000"/>
                  </a:schemeClr>
                </a:solidFill>
              </a:rPr>
              <a:t> “Pertussis (Whooping Cough) questions and answers.” Retrieved 19 Sep. 2019 from </a:t>
            </a:r>
            <a:r>
              <a:rPr lang="en-US" sz="1500" dirty="0">
                <a:solidFill>
                  <a:schemeClr val="bg1">
                    <a:lumMod val="65000"/>
                  </a:schemeClr>
                </a:solidFill>
                <a:hlinkClick r:id="rId7">
                  <a:extLst>
                    <a:ext uri="{A12FA001-AC4F-418D-AE19-62706E023703}">
                      <ahyp:hlinkClr xmlns:ahyp="http://schemas.microsoft.com/office/drawing/2018/hyperlinkcolor" val="tx"/>
                    </a:ext>
                  </a:extLst>
                </a:hlinkClick>
              </a:rPr>
              <a:t>https://www.immunize.org/catg.d/p4212.pdf</a:t>
            </a:r>
            <a:endParaRPr lang="en-US" sz="1500" i="1" dirty="0">
              <a:solidFill>
                <a:schemeClr val="bg1">
                  <a:lumMod val="65000"/>
                </a:schemeClr>
              </a:solidFill>
            </a:endParaRPr>
          </a:p>
        </p:txBody>
      </p:sp>
      <p:cxnSp>
        <p:nvCxnSpPr>
          <p:cNvPr id="36" name="Straight Connector 35">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Slide 8">
            <a:hlinkClick r:id="" action="ppaction://media"/>
            <a:extLst>
              <a:ext uri="{FF2B5EF4-FFF2-40B4-BE49-F238E27FC236}">
                <a16:creationId xmlns:a16="http://schemas.microsoft.com/office/drawing/2014/main" id="{97B1CA22-3DD9-4388-BC76-96CD15170E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6918" y="6205538"/>
            <a:ext cx="609600" cy="609600"/>
          </a:xfrm>
          <a:prstGeom prst="rect">
            <a:avLst/>
          </a:prstGeom>
        </p:spPr>
      </p:pic>
    </p:spTree>
    <p:extLst>
      <p:ext uri="{BB962C8B-B14F-4D97-AF65-F5344CB8AC3E}">
        <p14:creationId xmlns:p14="http://schemas.microsoft.com/office/powerpoint/2010/main" val="83694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1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53A2529-E4F4-4095-A44D-D9A2298997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0" name="Freeform 5">
              <a:extLst>
                <a:ext uri="{FF2B5EF4-FFF2-40B4-BE49-F238E27FC236}">
                  <a16:creationId xmlns:a16="http://schemas.microsoft.com/office/drawing/2014/main" id="{B2F34751-F7F0-4A26-B6FF-C40C39B807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41" name="Freeform 9">
              <a:extLst>
                <a:ext uri="{FF2B5EF4-FFF2-40B4-BE49-F238E27FC236}">
                  <a16:creationId xmlns:a16="http://schemas.microsoft.com/office/drawing/2014/main" id="{9693DA0B-D54D-4708-BC58-20396C8AD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42" name="Freeform 13">
              <a:extLst>
                <a:ext uri="{FF2B5EF4-FFF2-40B4-BE49-F238E27FC236}">
                  <a16:creationId xmlns:a16="http://schemas.microsoft.com/office/drawing/2014/main" id="{5548AD81-C610-4473-A45C-88C96A814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4" name="Freeform 57">
            <a:extLst>
              <a:ext uri="{FF2B5EF4-FFF2-40B4-BE49-F238E27FC236}">
                <a16:creationId xmlns:a16="http://schemas.microsoft.com/office/drawing/2014/main" id="{B118B5D3-531E-4178-80A1-BB5BAD8C1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46" name="Group 45">
            <a:extLst>
              <a:ext uri="{FF2B5EF4-FFF2-40B4-BE49-F238E27FC236}">
                <a16:creationId xmlns:a16="http://schemas.microsoft.com/office/drawing/2014/main" id="{74C24721-9207-4AD9-A17E-B3E37FBB7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47" name="Freeform 206">
              <a:extLst>
                <a:ext uri="{FF2B5EF4-FFF2-40B4-BE49-F238E27FC236}">
                  <a16:creationId xmlns:a16="http://schemas.microsoft.com/office/drawing/2014/main" id="{0924EF17-E2AB-4157-84DB-DBD65AE6F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48" name="Freeform 211">
              <a:extLst>
                <a:ext uri="{FF2B5EF4-FFF2-40B4-BE49-F238E27FC236}">
                  <a16:creationId xmlns:a16="http://schemas.microsoft.com/office/drawing/2014/main" id="{92987358-55B0-4758-B28F-E674BC8AC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49" name="Straight Connector 48">
              <a:extLst>
                <a:ext uri="{FF2B5EF4-FFF2-40B4-BE49-F238E27FC236}">
                  <a16:creationId xmlns:a16="http://schemas.microsoft.com/office/drawing/2014/main" id="{CCDB1C1E-6798-4FD5-8019-0D362561E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BF581139-4273-4214-9DBD-33BF87D69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06E33ADD-D826-4FA1-B8D6-70273B2EF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710" y="6615"/>
            <a:ext cx="12187263" cy="6858000"/>
          </a:xfrm>
          <a:prstGeom prst="rect">
            <a:avLst/>
          </a:prstGeom>
        </p:spPr>
      </p:pic>
      <p:sp>
        <p:nvSpPr>
          <p:cNvPr id="55" name="Rectangle 54">
            <a:extLst>
              <a:ext uri="{FF2B5EF4-FFF2-40B4-BE49-F238E27FC236}">
                <a16:creationId xmlns:a16="http://schemas.microsoft.com/office/drawing/2014/main" id="{7116D58A-ACE2-4A68-9AC1-1251208AD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7">
            <a:extLst>
              <a:ext uri="{FF2B5EF4-FFF2-40B4-BE49-F238E27FC236}">
                <a16:creationId xmlns:a16="http://schemas.microsoft.com/office/drawing/2014/main" id="{7B687BDD-29D0-4002-835C-60D760A2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74134"/>
            <a:ext cx="11260976" cy="591661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24">
            <a:extLst>
              <a:ext uri="{FF2B5EF4-FFF2-40B4-BE49-F238E27FC236}">
                <a16:creationId xmlns:a16="http://schemas.microsoft.com/office/drawing/2014/main" id="{DBBA6EEB-0862-45A5-BB71-347BDFDE2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89998" y="560832"/>
            <a:ext cx="6441170" cy="5829915"/>
          </a:xfrm>
          <a:custGeom>
            <a:avLst/>
            <a:gdLst>
              <a:gd name="connsiteX0" fmla="*/ 0 w 6538762"/>
              <a:gd name="connsiteY0" fmla="*/ 0 h 5922963"/>
              <a:gd name="connsiteX1" fmla="*/ 6229169 w 6538762"/>
              <a:gd name="connsiteY1" fmla="*/ 0 h 5922963"/>
              <a:gd name="connsiteX2" fmla="*/ 6538762 w 6538762"/>
              <a:gd name="connsiteY2" fmla="*/ 309593 h 5922963"/>
              <a:gd name="connsiteX3" fmla="*/ 6538762 w 6538762"/>
              <a:gd name="connsiteY3" fmla="*/ 5613370 h 5922963"/>
              <a:gd name="connsiteX4" fmla="*/ 6229169 w 6538762"/>
              <a:gd name="connsiteY4" fmla="*/ 5922963 h 5922963"/>
              <a:gd name="connsiteX5" fmla="*/ 0 w 6538762"/>
              <a:gd name="connsiteY5" fmla="*/ 5922963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762" h="5922963">
                <a:moveTo>
                  <a:pt x="0" y="0"/>
                </a:moveTo>
                <a:lnTo>
                  <a:pt x="6229169" y="0"/>
                </a:lnTo>
                <a:cubicBezTo>
                  <a:pt x="6400152" y="0"/>
                  <a:pt x="6538762" y="138610"/>
                  <a:pt x="6538762" y="309593"/>
                </a:cubicBezTo>
                <a:lnTo>
                  <a:pt x="6538762" y="5613370"/>
                </a:lnTo>
                <a:cubicBezTo>
                  <a:pt x="6538762" y="5784353"/>
                  <a:pt x="6400152" y="5922963"/>
                  <a:pt x="6229169" y="5922963"/>
                </a:cubicBezTo>
                <a:lnTo>
                  <a:pt x="0" y="5922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5C27F91-BD3D-41B6-867C-668FBB3C742D}"/>
              </a:ext>
            </a:extLst>
          </p:cNvPr>
          <p:cNvPicPr>
            <a:picLocks noChangeAspect="1"/>
          </p:cNvPicPr>
          <p:nvPr/>
        </p:nvPicPr>
        <p:blipFill>
          <a:blip r:embed="rId5"/>
          <a:stretch>
            <a:fillRect/>
          </a:stretch>
        </p:blipFill>
        <p:spPr>
          <a:xfrm>
            <a:off x="5206348" y="674275"/>
            <a:ext cx="3390905" cy="2763587"/>
          </a:xfrm>
          <a:prstGeom prst="rect">
            <a:avLst/>
          </a:prstGeom>
        </p:spPr>
      </p:pic>
      <p:pic>
        <p:nvPicPr>
          <p:cNvPr id="4" name="Picture 3">
            <a:extLst>
              <a:ext uri="{FF2B5EF4-FFF2-40B4-BE49-F238E27FC236}">
                <a16:creationId xmlns:a16="http://schemas.microsoft.com/office/drawing/2014/main" id="{2E9E84DC-0464-49F8-BC6A-2EE682B280CE}"/>
              </a:ext>
            </a:extLst>
          </p:cNvPr>
          <p:cNvPicPr>
            <a:picLocks noChangeAspect="1"/>
          </p:cNvPicPr>
          <p:nvPr/>
        </p:nvPicPr>
        <p:blipFill>
          <a:blip r:embed="rId6"/>
          <a:stretch>
            <a:fillRect/>
          </a:stretch>
        </p:blipFill>
        <p:spPr>
          <a:xfrm>
            <a:off x="7244111" y="3459429"/>
            <a:ext cx="4273673" cy="2735149"/>
          </a:xfrm>
          <a:prstGeom prst="rect">
            <a:avLst/>
          </a:prstGeom>
        </p:spPr>
      </p:pic>
      <p:sp>
        <p:nvSpPr>
          <p:cNvPr id="61" name="Freeform 18">
            <a:extLst>
              <a:ext uri="{FF2B5EF4-FFF2-40B4-BE49-F238E27FC236}">
                <a16:creationId xmlns:a16="http://schemas.microsoft.com/office/drawing/2014/main" id="{EA69ECE6-FAA3-45E8-82A8-CF904A6B1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ounded Rectangle 8">
            <a:extLst>
              <a:ext uri="{FF2B5EF4-FFF2-40B4-BE49-F238E27FC236}">
                <a16:creationId xmlns:a16="http://schemas.microsoft.com/office/drawing/2014/main" id="{ABF154D0-F89E-4859-B4EA-713CC27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6A0CB-3ED3-48F7-9ED4-06BAF254AA49}"/>
              </a:ext>
            </a:extLst>
          </p:cNvPr>
          <p:cNvSpPr>
            <a:spLocks noGrp="1"/>
          </p:cNvSpPr>
          <p:nvPr>
            <p:ph type="title"/>
          </p:nvPr>
        </p:nvSpPr>
        <p:spPr>
          <a:xfrm>
            <a:off x="1068236" y="1023867"/>
            <a:ext cx="3793678" cy="3349641"/>
          </a:xfrm>
        </p:spPr>
        <p:txBody>
          <a:bodyPr vert="horz" lIns="91440" tIns="45720" rIns="91440" bIns="45720" rtlCol="0" anchor="t">
            <a:normAutofit/>
          </a:bodyPr>
          <a:lstStyle/>
          <a:p>
            <a:pPr>
              <a:lnSpc>
                <a:spcPct val="105000"/>
              </a:lnSpc>
            </a:pPr>
            <a:r>
              <a:rPr lang="en-US" sz="3900" dirty="0">
                <a:solidFill>
                  <a:schemeClr val="accent6">
                    <a:lumMod val="75000"/>
                  </a:schemeClr>
                </a:solidFill>
              </a:rPr>
              <a:t>Exploring Measles</a:t>
            </a:r>
          </a:p>
        </p:txBody>
      </p:sp>
      <p:sp>
        <p:nvSpPr>
          <p:cNvPr id="3" name="Content Placeholder 2">
            <a:extLst>
              <a:ext uri="{FF2B5EF4-FFF2-40B4-BE49-F238E27FC236}">
                <a16:creationId xmlns:a16="http://schemas.microsoft.com/office/drawing/2014/main" id="{69E9609F-36FC-4870-BE13-32639C9D52D5}"/>
              </a:ext>
            </a:extLst>
          </p:cNvPr>
          <p:cNvSpPr>
            <a:spLocks noGrp="1"/>
          </p:cNvSpPr>
          <p:nvPr>
            <p:ph idx="1"/>
          </p:nvPr>
        </p:nvSpPr>
        <p:spPr>
          <a:xfrm>
            <a:off x="1068236" y="4635446"/>
            <a:ext cx="3793678" cy="1347691"/>
          </a:xfrm>
        </p:spPr>
        <p:txBody>
          <a:bodyPr vert="horz" lIns="91440" tIns="45720" rIns="91440" bIns="45720" rtlCol="0" anchor="t">
            <a:normAutofit fontScale="92500" lnSpcReduction="10000"/>
          </a:bodyPr>
          <a:lstStyle/>
          <a:p>
            <a:pPr marL="0" indent="0">
              <a:lnSpc>
                <a:spcPct val="130000"/>
              </a:lnSpc>
              <a:buNone/>
            </a:pPr>
            <a:r>
              <a:rPr lang="en-US" dirty="0">
                <a:solidFill>
                  <a:schemeClr val="bg2"/>
                </a:solidFill>
              </a:rPr>
              <a:t>The Measles vaccine was developed in 1963.</a:t>
            </a:r>
          </a:p>
          <a:p>
            <a:pPr marL="0" indent="0">
              <a:lnSpc>
                <a:spcPct val="120000"/>
              </a:lnSpc>
              <a:spcBef>
                <a:spcPts val="0"/>
              </a:spcBef>
              <a:buNone/>
            </a:pPr>
            <a:endParaRPr lang="en-US" sz="800" dirty="0">
              <a:solidFill>
                <a:schemeClr val="bg2"/>
              </a:solidFill>
            </a:endParaRPr>
          </a:p>
          <a:p>
            <a:pPr marL="0" indent="0">
              <a:lnSpc>
                <a:spcPct val="120000"/>
              </a:lnSpc>
              <a:spcBef>
                <a:spcPts val="0"/>
              </a:spcBef>
              <a:buNone/>
            </a:pPr>
            <a:r>
              <a:rPr lang="en-US" sz="800" dirty="0">
                <a:solidFill>
                  <a:schemeClr val="bg1">
                    <a:lumMod val="65000"/>
                  </a:schemeClr>
                </a:solidFill>
              </a:rPr>
              <a:t>Source</a:t>
            </a:r>
          </a:p>
          <a:p>
            <a:pPr marL="0" indent="0">
              <a:lnSpc>
                <a:spcPct val="120000"/>
              </a:lnSpc>
              <a:spcBef>
                <a:spcPts val="0"/>
              </a:spcBef>
              <a:buNone/>
            </a:pPr>
            <a:r>
              <a:rPr lang="en-US" sz="800" i="1" dirty="0">
                <a:solidFill>
                  <a:schemeClr val="bg1">
                    <a:lumMod val="65000"/>
                  </a:schemeClr>
                </a:solidFill>
              </a:rPr>
              <a:t>Centers for Disease Control and Prevention.</a:t>
            </a:r>
            <a:r>
              <a:rPr lang="en-US" sz="800" dirty="0">
                <a:solidFill>
                  <a:schemeClr val="bg1">
                    <a:lumMod val="65000"/>
                  </a:schemeClr>
                </a:solidFill>
              </a:rPr>
              <a:t> “Measles (Rubeola) History of Measles.” Retrieved 19 Sep. 2019 from </a:t>
            </a:r>
            <a:r>
              <a:rPr lang="en-US" sz="800" dirty="0">
                <a:solidFill>
                  <a:schemeClr val="bg1">
                    <a:lumMod val="65000"/>
                  </a:schemeClr>
                </a:solidFill>
                <a:hlinkClick r:id="rId7">
                  <a:extLst>
                    <a:ext uri="{A12FA001-AC4F-418D-AE19-62706E023703}">
                      <ahyp:hlinkClr xmlns:ahyp="http://schemas.microsoft.com/office/drawing/2018/hyperlinkcolor" val="tx"/>
                    </a:ext>
                  </a:extLst>
                </a:hlinkClick>
              </a:rPr>
              <a:t>https://www.cdc.gov/measles/about/history.html</a:t>
            </a:r>
            <a:endParaRPr lang="en-US" sz="800" i="1" dirty="0">
              <a:solidFill>
                <a:schemeClr val="bg1">
                  <a:lumMod val="65000"/>
                </a:schemeClr>
              </a:solidFill>
            </a:endParaRPr>
          </a:p>
        </p:txBody>
      </p:sp>
      <p:cxnSp>
        <p:nvCxnSpPr>
          <p:cNvPr id="65" name="Straight Connector 64">
            <a:extLst>
              <a:ext uri="{FF2B5EF4-FFF2-40B4-BE49-F238E27FC236}">
                <a16:creationId xmlns:a16="http://schemas.microsoft.com/office/drawing/2014/main" id="{FC0E8A43-A6AD-4C52-B59B-FDA6C6485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Slide 9">
            <a:hlinkClick r:id="" action="ppaction://media"/>
            <a:extLst>
              <a:ext uri="{FF2B5EF4-FFF2-40B4-BE49-F238E27FC236}">
                <a16:creationId xmlns:a16="http://schemas.microsoft.com/office/drawing/2014/main" id="{24FBF616-C118-4FF3-8513-B2E84AD66B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598" y="6109485"/>
            <a:ext cx="609600" cy="609600"/>
          </a:xfrm>
          <a:prstGeom prst="rect">
            <a:avLst/>
          </a:prstGeom>
        </p:spPr>
      </p:pic>
    </p:spTree>
    <p:extLst>
      <p:ext uri="{BB962C8B-B14F-4D97-AF65-F5344CB8AC3E}">
        <p14:creationId xmlns:p14="http://schemas.microsoft.com/office/powerpoint/2010/main" val="369062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6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otalTime>1058</TotalTime>
  <Words>807</Words>
  <Application>Microsoft Office PowerPoint</Application>
  <PresentationFormat>Widescreen</PresentationFormat>
  <Paragraphs>66</Paragraphs>
  <Slides>14</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Century Schoolbook</vt:lpstr>
      <vt:lpstr>Corbel</vt:lpstr>
      <vt:lpstr>Feathered</vt:lpstr>
      <vt:lpstr>Predicting Diseases (Part 1 of 2)</vt:lpstr>
      <vt:lpstr>Problem Statement</vt:lpstr>
      <vt:lpstr>Why this is an issue</vt:lpstr>
      <vt:lpstr>Research Questions</vt:lpstr>
      <vt:lpstr>Where data was gathered from</vt:lpstr>
      <vt:lpstr>Cleaning the Data</vt:lpstr>
      <vt:lpstr>Analysis Plan</vt:lpstr>
      <vt:lpstr>Exploring Whooping Cough</vt:lpstr>
      <vt:lpstr>Exploring Measles</vt:lpstr>
      <vt:lpstr>Exploring h3n2 Flu</vt:lpstr>
      <vt:lpstr>Exploring h1n1 Flu</vt:lpstr>
      <vt:lpstr>Exploring h1 Flu</vt:lpstr>
      <vt:lpstr>Exploring h3 Flu</vt:lpstr>
      <vt:lpstr>How the Diseases Relate to Each Other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Diseases</dc:title>
  <dc:creator>Joshua Gardner</dc:creator>
  <cp:lastModifiedBy>Joshua Gardner</cp:lastModifiedBy>
  <cp:revision>2</cp:revision>
  <dcterms:created xsi:type="dcterms:W3CDTF">2019-09-20T03:22:33Z</dcterms:created>
  <dcterms:modified xsi:type="dcterms:W3CDTF">2019-10-27T23:58:10Z</dcterms:modified>
</cp:coreProperties>
</file>